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50"/>
  </p:notesMasterIdLst>
  <p:handoutMasterIdLst>
    <p:handoutMasterId r:id="rId51"/>
  </p:handoutMasterIdLst>
  <p:sldIdLst>
    <p:sldId id="256" r:id="rId5"/>
    <p:sldId id="4011" r:id="rId6"/>
    <p:sldId id="3955" r:id="rId7"/>
    <p:sldId id="3959" r:id="rId8"/>
    <p:sldId id="3984" r:id="rId9"/>
    <p:sldId id="3988" r:id="rId10"/>
    <p:sldId id="3987" r:id="rId11"/>
    <p:sldId id="3986" r:id="rId12"/>
    <p:sldId id="3985" r:id="rId13"/>
    <p:sldId id="3989" r:id="rId14"/>
    <p:sldId id="3990" r:id="rId15"/>
    <p:sldId id="3991" r:id="rId16"/>
    <p:sldId id="3992" r:id="rId17"/>
    <p:sldId id="3993" r:id="rId18"/>
    <p:sldId id="3994" r:id="rId19"/>
    <p:sldId id="3995" r:id="rId20"/>
    <p:sldId id="3997" r:id="rId21"/>
    <p:sldId id="3999" r:id="rId22"/>
    <p:sldId id="3998" r:id="rId23"/>
    <p:sldId id="4000" r:id="rId24"/>
    <p:sldId id="4001" r:id="rId25"/>
    <p:sldId id="4003" r:id="rId26"/>
    <p:sldId id="4004" r:id="rId27"/>
    <p:sldId id="4005" r:id="rId28"/>
    <p:sldId id="4006" r:id="rId29"/>
    <p:sldId id="4007" r:id="rId30"/>
    <p:sldId id="4010" r:id="rId31"/>
    <p:sldId id="4009" r:id="rId32"/>
    <p:sldId id="4012" r:id="rId33"/>
    <p:sldId id="4013" r:id="rId34"/>
    <p:sldId id="4015" r:id="rId35"/>
    <p:sldId id="4016" r:id="rId36"/>
    <p:sldId id="4017" r:id="rId37"/>
    <p:sldId id="4018" r:id="rId38"/>
    <p:sldId id="4021" r:id="rId39"/>
    <p:sldId id="4022" r:id="rId40"/>
    <p:sldId id="4023" r:id="rId41"/>
    <p:sldId id="4024" r:id="rId42"/>
    <p:sldId id="4025" r:id="rId43"/>
    <p:sldId id="4026" r:id="rId44"/>
    <p:sldId id="4027" r:id="rId45"/>
    <p:sldId id="4028" r:id="rId46"/>
    <p:sldId id="4029" r:id="rId47"/>
    <p:sldId id="4030" r:id="rId48"/>
    <p:sldId id="4031" r:id="rId4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819" autoAdjust="0"/>
    <p:restoredTop sz="96405"/>
  </p:normalViewPr>
  <p:slideViewPr>
    <p:cSldViewPr snapToGrid="0">
      <p:cViewPr varScale="1">
        <p:scale>
          <a:sx n="106" d="100"/>
          <a:sy n="106" d="100"/>
        </p:scale>
        <p:origin x="208" y="720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D800EFC-0116-4E56-BC9A-E7D3DA5D4B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E7634E-87BE-4159-AB49-DF9E2A0115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13436-65E3-4CB5-8779-F3B21FF0078D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2023/12/1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62CF4D-E888-426C-9C04-AA3FC1DC38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34E322-91EA-4A0F-B7C6-D7C98D5733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20B4B-653A-423F-AEE4-4D6305B4FF9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18832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681BC3-3BCA-4438-9CC5-F060B7D5C2C5}" type="datetime1">
              <a:rPr lang="zh-CN" altLang="en-US" noProof="0" smtClean="0"/>
              <a:t>2023/12/1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0C6A29-4676-420C-BBE3-ACC2B80F64D4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altLang="zh-CN" noProof="0" smtClean="0"/>
              <a:pPr/>
              <a:t>24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4250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椭圆形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2 张中等大小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任意多边形：形状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buNone/>
              <a:defRPr/>
            </a:lvl4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 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lnSpc>
                <a:spcPct val="110000"/>
              </a:lnSpc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lnSpc>
                <a:spcPct val="110000"/>
              </a:lnSpc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lnSpc>
                <a:spcPct val="11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形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片的引用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/>
              <a:pPr>
                <a:defRPr/>
              </a:pPr>
              <a:t>‹#›</a:t>
            </a:fld>
            <a:endParaRPr lang="zh-CN" altLang="en-US" noProof="0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0-85729-398-5#author-0-1" TargetMode="External"/><Relationship Id="rId2" Type="http://schemas.openxmlformats.org/officeDocument/2006/relationships/hyperlink" Target="https://link.springer.com/book/10.1007/978-0-85729-398-5#author-0-0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0-85729-398-5#author-0-1" TargetMode="External"/><Relationship Id="rId2" Type="http://schemas.openxmlformats.org/officeDocument/2006/relationships/hyperlink" Target="https://link.springer.com/book/10.1007/978-0-85729-398-5#author-0-0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2.png"/><Relationship Id="rId5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45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45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45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45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45.png"/><Relationship Id="rId5" Type="http://schemas.openxmlformats.org/officeDocument/2006/relationships/image" Target="../media/image37.png"/><Relationship Id="rId15" Type="http://schemas.openxmlformats.org/officeDocument/2006/relationships/image" Target="../media/image52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4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o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7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7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7.png"/><Relationship Id="rId4" Type="http://schemas.openxmlformats.org/officeDocument/2006/relationships/image" Target="../media/image4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F10AE-AD60-573C-39FF-D147ADC12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3072" y="2743200"/>
            <a:ext cx="8088928" cy="238658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Control Theory(3nd)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87D18F1-D33F-6CAE-EFF7-2617A81D07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JunAng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Wang</a:t>
            </a:r>
          </a:p>
          <a:p>
            <a:r>
              <a:rPr kumimoji="1" lang="en-US" altLang="zh-CN" dirty="0"/>
              <a:t>2023/12/01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7976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Quadratic Regulator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294B442-BBB6-C2F0-75F8-64357CB08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953" y="2177256"/>
            <a:ext cx="3987800" cy="584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F6C4339-8A0B-7E7A-F859-89247E40E51B}"/>
              </a:ext>
            </a:extLst>
          </p:cNvPr>
          <p:cNvSpPr txBox="1"/>
          <p:nvPr/>
        </p:nvSpPr>
        <p:spPr>
          <a:xfrm>
            <a:off x="997953" y="1564640"/>
            <a:ext cx="310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Cost function</a:t>
            </a:r>
            <a:endParaRPr kumimoji="1" lang="zh-CN" altLang="en-US" b="1" dirty="0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0550D6E1-6DAE-C34D-D822-8C586C9FC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1478756"/>
            <a:ext cx="4762500" cy="2565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FF27E0-34FF-3CBA-8F26-3660E5A2F0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98" t="1" b="-11427"/>
          <a:stretch/>
        </p:blipFill>
        <p:spPr>
          <a:xfrm>
            <a:off x="3850101" y="3031869"/>
            <a:ext cx="2040064" cy="41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EE4F150-5D8A-0343-07D6-DB6E40497BE5}"/>
                  </a:ext>
                </a:extLst>
              </p:cNvPr>
              <p:cNvSpPr txBox="1"/>
              <p:nvPr/>
            </p:nvSpPr>
            <p:spPr>
              <a:xfrm>
                <a:off x="997952" y="3017707"/>
                <a:ext cx="32251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1" dirty="0"/>
                  <a:t>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b="1" dirty="0"/>
                  <a:t>to minimize</a:t>
                </a:r>
                <a:endParaRPr kumimoji="1" lang="zh-CN" altLang="en-US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EE4F150-5D8A-0343-07D6-DB6E4049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52" y="3017707"/>
                <a:ext cx="3225132" cy="369332"/>
              </a:xfrm>
              <a:prstGeom prst="rect">
                <a:avLst/>
              </a:prstGeom>
              <a:blipFill>
                <a:blip r:embed="rId5"/>
                <a:stretch>
                  <a:fillRect l="-1569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66DD72A-2B20-94E3-EFB9-B3360EEB4C83}"/>
              </a:ext>
            </a:extLst>
          </p:cNvPr>
          <p:cNvSpPr txBox="1"/>
          <p:nvPr/>
        </p:nvSpPr>
        <p:spPr>
          <a:xfrm>
            <a:off x="4102101" y="6171684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1696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Quadratic Regulator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294B442-BBB6-C2F0-75F8-64357CB08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953" y="2177256"/>
            <a:ext cx="3987800" cy="584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F6C4339-8A0B-7E7A-F859-89247E40E51B}"/>
              </a:ext>
            </a:extLst>
          </p:cNvPr>
          <p:cNvSpPr txBox="1"/>
          <p:nvPr/>
        </p:nvSpPr>
        <p:spPr>
          <a:xfrm>
            <a:off x="997953" y="1564640"/>
            <a:ext cx="310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Cost function</a:t>
            </a:r>
            <a:endParaRPr kumimoji="1" lang="zh-CN" altLang="en-US" b="1" dirty="0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0550D6E1-6DAE-C34D-D822-8C586C9FC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1478756"/>
            <a:ext cx="4762500" cy="2565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FF27E0-34FF-3CBA-8F26-3660E5A2F0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98" t="1" b="-11427"/>
          <a:stretch/>
        </p:blipFill>
        <p:spPr>
          <a:xfrm>
            <a:off x="3850101" y="3031869"/>
            <a:ext cx="2040064" cy="410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E382D9-87B8-E26C-71D5-F13BFA760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176" y="3675855"/>
            <a:ext cx="1661024" cy="38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EE4F150-5D8A-0343-07D6-DB6E40497BE5}"/>
                  </a:ext>
                </a:extLst>
              </p:cNvPr>
              <p:cNvSpPr txBox="1"/>
              <p:nvPr/>
            </p:nvSpPr>
            <p:spPr>
              <a:xfrm>
                <a:off x="997952" y="3017707"/>
                <a:ext cx="32251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1" dirty="0"/>
                  <a:t>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b="1" dirty="0"/>
                  <a:t>to minimize</a:t>
                </a:r>
                <a:endParaRPr kumimoji="1" lang="zh-CN" altLang="en-US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EE4F150-5D8A-0343-07D6-DB6E4049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52" y="3017707"/>
                <a:ext cx="3225132" cy="369332"/>
              </a:xfrm>
              <a:prstGeom prst="rect">
                <a:avLst/>
              </a:prstGeom>
              <a:blipFill>
                <a:blip r:embed="rId6"/>
                <a:stretch>
                  <a:fillRect l="-1569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4A58A8F-702C-F751-B8B5-6F49536BDEC3}"/>
              </a:ext>
            </a:extLst>
          </p:cNvPr>
          <p:cNvSpPr txBox="1"/>
          <p:nvPr/>
        </p:nvSpPr>
        <p:spPr>
          <a:xfrm>
            <a:off x="4102101" y="6171684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549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Quadratic Regulator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294B442-BBB6-C2F0-75F8-64357CB08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953" y="2177256"/>
            <a:ext cx="3987800" cy="584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F6C4339-8A0B-7E7A-F859-89247E40E51B}"/>
              </a:ext>
            </a:extLst>
          </p:cNvPr>
          <p:cNvSpPr txBox="1"/>
          <p:nvPr/>
        </p:nvSpPr>
        <p:spPr>
          <a:xfrm>
            <a:off x="997953" y="1564640"/>
            <a:ext cx="310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Cost function</a:t>
            </a:r>
            <a:endParaRPr kumimoji="1" lang="zh-CN" altLang="en-US" b="1" dirty="0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0550D6E1-6DAE-C34D-D822-8C586C9FC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1478756"/>
            <a:ext cx="4762500" cy="2565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FF27E0-34FF-3CBA-8F26-3660E5A2F0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98" t="1" b="-11427"/>
          <a:stretch/>
        </p:blipFill>
        <p:spPr>
          <a:xfrm>
            <a:off x="3850101" y="3031869"/>
            <a:ext cx="2040064" cy="410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E382D9-87B8-E26C-71D5-F13BFA760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176" y="3675855"/>
            <a:ext cx="1661024" cy="38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EE4F150-5D8A-0343-07D6-DB6E40497BE5}"/>
                  </a:ext>
                </a:extLst>
              </p:cNvPr>
              <p:cNvSpPr txBox="1"/>
              <p:nvPr/>
            </p:nvSpPr>
            <p:spPr>
              <a:xfrm>
                <a:off x="997952" y="3017707"/>
                <a:ext cx="32251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1" dirty="0"/>
                  <a:t>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b="1" dirty="0"/>
                  <a:t>to minimize</a:t>
                </a:r>
                <a:endParaRPr kumimoji="1" lang="zh-CN" altLang="en-US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EE4F150-5D8A-0343-07D6-DB6E4049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52" y="3017707"/>
                <a:ext cx="3225132" cy="369332"/>
              </a:xfrm>
              <a:prstGeom prst="rect">
                <a:avLst/>
              </a:prstGeom>
              <a:blipFill>
                <a:blip r:embed="rId6"/>
                <a:stretch>
                  <a:fillRect l="-1569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5893E44F-ECF5-B657-1BE3-18DB0F489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952" y="4714058"/>
            <a:ext cx="3708400" cy="457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FF00DB6-728F-05FB-7206-80D3E7A723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646" y="4255660"/>
            <a:ext cx="4876800" cy="393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3DD86E9-7506-8E8D-461D-5178C9A8E655}"/>
              </a:ext>
            </a:extLst>
          </p:cNvPr>
          <p:cNvSpPr txBox="1"/>
          <p:nvPr/>
        </p:nvSpPr>
        <p:spPr>
          <a:xfrm>
            <a:off x="4102101" y="6171684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7621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Data-Driven Control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DD86E9-7506-8E8D-461D-5178C9A8E655}"/>
              </a:ext>
            </a:extLst>
          </p:cNvPr>
          <p:cNvSpPr txBox="1"/>
          <p:nvPr/>
        </p:nvSpPr>
        <p:spPr>
          <a:xfrm>
            <a:off x="4102101" y="6171684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A8F9AD7-67B4-3D3C-F706-520791633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24" y="1523206"/>
            <a:ext cx="3810000" cy="2476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869549B-4493-7A11-9D53-A3EE566A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638" y="560388"/>
            <a:ext cx="1854200" cy="952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CF8DD98-AE2E-FEC3-9243-6922C90FB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504" y="4485194"/>
            <a:ext cx="1842640" cy="8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34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Data-Driven Control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DD86E9-7506-8E8D-461D-5178C9A8E655}"/>
              </a:ext>
            </a:extLst>
          </p:cNvPr>
          <p:cNvSpPr txBox="1"/>
          <p:nvPr/>
        </p:nvSpPr>
        <p:spPr>
          <a:xfrm>
            <a:off x="4102101" y="6171684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A8F9AD7-67B4-3D3C-F706-520791633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24" y="1523206"/>
            <a:ext cx="3810000" cy="2476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869549B-4493-7A11-9D53-A3EE566A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638" y="560388"/>
            <a:ext cx="1854200" cy="952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CF8DD98-AE2E-FEC3-9243-6922C90FB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504" y="4485194"/>
            <a:ext cx="1842640" cy="8496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0C7DE37-072B-49D6-D220-DF6A51684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40" y="2158206"/>
            <a:ext cx="6692900" cy="36830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6EA2B66-FBBE-A6D6-EE10-BC55201B653F}"/>
              </a:ext>
            </a:extLst>
          </p:cNvPr>
          <p:cNvSpPr txBox="1"/>
          <p:nvPr/>
        </p:nvSpPr>
        <p:spPr>
          <a:xfrm>
            <a:off x="8463880" y="5724195"/>
            <a:ext cx="188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Linear system</a:t>
            </a:r>
            <a:endParaRPr kumimoji="1"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042AE5E-BBD2-A91C-805F-FF41E41238B3}"/>
              </a:ext>
            </a:extLst>
          </p:cNvPr>
          <p:cNvSpPr txBox="1"/>
          <p:nvPr/>
        </p:nvSpPr>
        <p:spPr>
          <a:xfrm>
            <a:off x="2675022" y="5841206"/>
            <a:ext cx="252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Nonlinear system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50349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Data-Driven Control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DD86E9-7506-8E8D-461D-5178C9A8E655}"/>
              </a:ext>
            </a:extLst>
          </p:cNvPr>
          <p:cNvSpPr txBox="1"/>
          <p:nvPr/>
        </p:nvSpPr>
        <p:spPr>
          <a:xfrm>
            <a:off x="4102101" y="6171684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A8F9AD7-67B4-3D3C-F706-520791633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24" y="1523206"/>
            <a:ext cx="3810000" cy="2476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869549B-4493-7A11-9D53-A3EE566A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638" y="560388"/>
            <a:ext cx="1854200" cy="9525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6EA2B66-FBBE-A6D6-EE10-BC55201B653F}"/>
              </a:ext>
            </a:extLst>
          </p:cNvPr>
          <p:cNvSpPr txBox="1"/>
          <p:nvPr/>
        </p:nvSpPr>
        <p:spPr>
          <a:xfrm>
            <a:off x="958515" y="1690688"/>
            <a:ext cx="3649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Challenges:</a:t>
            </a:r>
          </a:p>
          <a:p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Nonlinear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Unknown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High dimensional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32978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Data-Driven Control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DD86E9-7506-8E8D-461D-5178C9A8E655}"/>
              </a:ext>
            </a:extLst>
          </p:cNvPr>
          <p:cNvSpPr txBox="1"/>
          <p:nvPr/>
        </p:nvSpPr>
        <p:spPr>
          <a:xfrm>
            <a:off x="4102101" y="6171684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A8F9AD7-67B4-3D3C-F706-520791633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24" y="1523206"/>
            <a:ext cx="3810000" cy="2476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869549B-4493-7A11-9D53-A3EE566A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638" y="560388"/>
            <a:ext cx="1854200" cy="9525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6EA2B66-FBBE-A6D6-EE10-BC55201B653F}"/>
              </a:ext>
            </a:extLst>
          </p:cNvPr>
          <p:cNvSpPr txBox="1"/>
          <p:nvPr/>
        </p:nvSpPr>
        <p:spPr>
          <a:xfrm>
            <a:off x="958514" y="1690688"/>
            <a:ext cx="6097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Data-Driven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Linearize non-linear model(Koopman operator)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Learn model from data(</a:t>
            </a:r>
            <a:r>
              <a:rPr kumimoji="1" lang="en-US" altLang="zh-CN" b="1" dirty="0" err="1"/>
              <a:t>SINDYc</a:t>
            </a:r>
            <a:r>
              <a:rPr kumimoji="1" lang="en-US" altLang="zh-CN" b="1" dirty="0"/>
              <a:t>, </a:t>
            </a:r>
            <a:r>
              <a:rPr kumimoji="1" lang="en-US" altLang="zh-CN" b="1" dirty="0" err="1"/>
              <a:t>DMDc</a:t>
            </a:r>
            <a:r>
              <a:rPr kumimoji="1" lang="en-US" altLang="zh-CN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777D90-4B9F-8E19-4A01-C6FEB8AE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885" y="1658500"/>
            <a:ext cx="981878" cy="79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79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Data-Driven Control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DD86E9-7506-8E8D-461D-5178C9A8E655}"/>
              </a:ext>
            </a:extLst>
          </p:cNvPr>
          <p:cNvSpPr txBox="1"/>
          <p:nvPr/>
        </p:nvSpPr>
        <p:spPr>
          <a:xfrm>
            <a:off x="4084721" y="6426450"/>
            <a:ext cx="581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Naughton, Noel, et al. (2021)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A8F9AD7-67B4-3D3C-F706-520791633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24" y="1523206"/>
            <a:ext cx="3810000" cy="2476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869549B-4493-7A11-9D53-A3EE566A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638" y="560388"/>
            <a:ext cx="1854200" cy="952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2777D90-4B9F-8E19-4A01-C6FEB8AE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239" y="3101532"/>
            <a:ext cx="953170" cy="76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E76388-C3AD-DD14-BFB4-D99BE39D6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979157"/>
            <a:ext cx="1193800" cy="342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9077F2F-EA50-DA66-9D6F-F148D39A5256}"/>
              </a:ext>
            </a:extLst>
          </p:cNvPr>
          <p:cNvSpPr txBox="1"/>
          <p:nvPr/>
        </p:nvSpPr>
        <p:spPr>
          <a:xfrm>
            <a:off x="958515" y="1690688"/>
            <a:ext cx="64890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Data-Driven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Linearize non-linear model(Koopman operator)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Learn model from data(</a:t>
            </a:r>
            <a:r>
              <a:rPr kumimoji="1" lang="en-US" altLang="zh-CN" b="1" dirty="0" err="1"/>
              <a:t>SINDYc</a:t>
            </a:r>
            <a:r>
              <a:rPr kumimoji="1" lang="en-US" altLang="zh-CN" b="1" dirty="0"/>
              <a:t>, </a:t>
            </a:r>
            <a:r>
              <a:rPr kumimoji="1" lang="en-US" altLang="zh-CN" b="1" dirty="0" err="1"/>
              <a:t>DMDc</a:t>
            </a:r>
            <a:r>
              <a:rPr kumimoji="1" lang="en-US" altLang="zh-CN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Learn Control Policy</a:t>
            </a:r>
          </a:p>
          <a:p>
            <a:pPr lvl="1"/>
            <a:endParaRPr kumimoji="1" lang="en-US" altLang="zh-CN" b="1" dirty="0"/>
          </a:p>
          <a:p>
            <a:pPr lvl="1"/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80946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Data-Driven Control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DD86E9-7506-8E8D-461D-5178C9A8E655}"/>
              </a:ext>
            </a:extLst>
          </p:cNvPr>
          <p:cNvSpPr txBox="1"/>
          <p:nvPr/>
        </p:nvSpPr>
        <p:spPr>
          <a:xfrm>
            <a:off x="4084721" y="6426450"/>
            <a:ext cx="581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Naughton, Noel, et al. (2021)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A8F9AD7-67B4-3D3C-F706-520791633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24" y="1523206"/>
            <a:ext cx="3810000" cy="2476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869549B-4493-7A11-9D53-A3EE566A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638" y="560388"/>
            <a:ext cx="1854200" cy="952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2777D90-4B9F-8E19-4A01-C6FEB8AE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892" y="3072990"/>
            <a:ext cx="988594" cy="7965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E76388-C3AD-DD14-BFB4-D99BE39D6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979157"/>
            <a:ext cx="1193800" cy="342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9077F2F-EA50-DA66-9D6F-F148D39A5256}"/>
              </a:ext>
            </a:extLst>
          </p:cNvPr>
          <p:cNvSpPr txBox="1"/>
          <p:nvPr/>
        </p:nvSpPr>
        <p:spPr>
          <a:xfrm>
            <a:off x="958515" y="1690688"/>
            <a:ext cx="66815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Data-Driven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Linearize non-linear model(Koopman operator)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Learn model from data(</a:t>
            </a:r>
            <a:r>
              <a:rPr kumimoji="1" lang="en-US" altLang="zh-CN" b="1" dirty="0" err="1"/>
              <a:t>SINDYc</a:t>
            </a:r>
            <a:r>
              <a:rPr kumimoji="1" lang="en-US" altLang="zh-CN" b="1" dirty="0"/>
              <a:t>, </a:t>
            </a:r>
            <a:r>
              <a:rPr kumimoji="1" lang="en-US" altLang="zh-CN" b="1" dirty="0" err="1"/>
              <a:t>DMDc</a:t>
            </a:r>
            <a:r>
              <a:rPr kumimoji="1" lang="en-US" altLang="zh-CN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Learn Control Policy</a:t>
            </a:r>
          </a:p>
          <a:p>
            <a:pPr lvl="1"/>
            <a:endParaRPr kumimoji="1" lang="en-US" altLang="zh-CN" b="1" dirty="0"/>
          </a:p>
          <a:p>
            <a:pPr lvl="1"/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3A5782-82A0-1602-165B-B69F7C9B3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445" y="3429000"/>
            <a:ext cx="7002379" cy="153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6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Data-Driven Control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DD86E9-7506-8E8D-461D-5178C9A8E655}"/>
              </a:ext>
            </a:extLst>
          </p:cNvPr>
          <p:cNvSpPr txBox="1"/>
          <p:nvPr/>
        </p:nvSpPr>
        <p:spPr>
          <a:xfrm>
            <a:off x="4084721" y="6426450"/>
            <a:ext cx="581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Naughton, Noel, et al. (2021)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A8F9AD7-67B4-3D3C-F706-520791633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24" y="1523206"/>
            <a:ext cx="3810000" cy="2476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869549B-4493-7A11-9D53-A3EE566A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638" y="560388"/>
            <a:ext cx="1854200" cy="952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2777D90-4B9F-8E19-4A01-C6FEB8AE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611" y="3069587"/>
            <a:ext cx="994612" cy="8013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E76388-C3AD-DD14-BFB4-D99BE39D6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979157"/>
            <a:ext cx="1193800" cy="342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9077F2F-EA50-DA66-9D6F-F148D39A5256}"/>
              </a:ext>
            </a:extLst>
          </p:cNvPr>
          <p:cNvSpPr txBox="1"/>
          <p:nvPr/>
        </p:nvSpPr>
        <p:spPr>
          <a:xfrm>
            <a:off x="958514" y="1690688"/>
            <a:ext cx="74081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Data-Driven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Linearize non-linear model(Koopman operator)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Learn model from data(</a:t>
            </a:r>
            <a:r>
              <a:rPr kumimoji="1" lang="en-US" altLang="zh-CN" b="1" dirty="0" err="1"/>
              <a:t>SINDYc</a:t>
            </a:r>
            <a:r>
              <a:rPr kumimoji="1" lang="en-US" altLang="zh-CN" b="1" dirty="0"/>
              <a:t>, </a:t>
            </a:r>
            <a:r>
              <a:rPr kumimoji="1" lang="en-US" altLang="zh-CN" b="1" dirty="0" err="1"/>
              <a:t>DMDc</a:t>
            </a:r>
            <a:r>
              <a:rPr kumimoji="1" lang="en-US" altLang="zh-CN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Learn Control Policy</a:t>
            </a:r>
          </a:p>
          <a:p>
            <a:pPr lvl="1"/>
            <a:endParaRPr kumimoji="1" lang="en-US" altLang="zh-CN" b="1" dirty="0"/>
          </a:p>
          <a:p>
            <a:pPr lvl="1"/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3A5782-82A0-1602-165B-B69F7C9B3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445" y="3429000"/>
            <a:ext cx="7002379" cy="15367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8D83ED-B2D3-F40D-E26D-DFE2308CC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445" y="4965738"/>
            <a:ext cx="7223357" cy="144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30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Recap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D8CEA15-D230-D014-5EBA-8536865A2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Tuning PID Controller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Linear Quadratic Regulator</a:t>
            </a:r>
          </a:p>
          <a:p>
            <a:endParaRPr lang="en-US" altLang="zh-CN" dirty="0"/>
          </a:p>
          <a:p>
            <a:r>
              <a:rPr lang="en-US" altLang="zh-CN" dirty="0"/>
              <a:t>Data-Driven Control</a:t>
            </a:r>
          </a:p>
          <a:p>
            <a:endParaRPr lang="en-US" altLang="zh-CN" dirty="0"/>
          </a:p>
          <a:p>
            <a:r>
              <a:rPr lang="en-US" altLang="zh-CN" dirty="0"/>
              <a:t>Model Predictive Controller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0835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Predictive Controller(MPC)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47B8656-3C4F-6326-7C18-63503A1DE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1425794"/>
            <a:ext cx="6302876" cy="478450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C3C4C6B-1EA1-CE79-1961-9BB8EB4B0AB1}"/>
              </a:ext>
            </a:extLst>
          </p:cNvPr>
          <p:cNvSpPr txBox="1"/>
          <p:nvPr/>
        </p:nvSpPr>
        <p:spPr>
          <a:xfrm>
            <a:off x="4025398" y="6352143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9761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9" y="3761"/>
            <a:ext cx="10515600" cy="1325563"/>
          </a:xfrm>
        </p:spPr>
        <p:txBody>
          <a:bodyPr/>
          <a:lstStyle/>
          <a:p>
            <a:r>
              <a:rPr lang="en-US" altLang="zh-CN" dirty="0"/>
              <a:t>Model Predictive Controller(MPC)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3C4C6B-1EA1-CE79-1961-9BB8EB4B0AB1}"/>
              </a:ext>
            </a:extLst>
          </p:cNvPr>
          <p:cNvSpPr txBox="1"/>
          <p:nvPr/>
        </p:nvSpPr>
        <p:spPr>
          <a:xfrm>
            <a:off x="4012531" y="6536809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07E05A-D76B-8A9F-D823-68C0EDE2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" y="972549"/>
            <a:ext cx="4737599" cy="2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5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9" y="3761"/>
            <a:ext cx="10515600" cy="1325563"/>
          </a:xfrm>
        </p:spPr>
        <p:txBody>
          <a:bodyPr/>
          <a:lstStyle/>
          <a:p>
            <a:r>
              <a:rPr lang="en-US" altLang="zh-CN" dirty="0"/>
              <a:t>Model Predictive Controller(MPC)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3C4C6B-1EA1-CE79-1961-9BB8EB4B0AB1}"/>
              </a:ext>
            </a:extLst>
          </p:cNvPr>
          <p:cNvSpPr txBox="1"/>
          <p:nvPr/>
        </p:nvSpPr>
        <p:spPr>
          <a:xfrm>
            <a:off x="4012531" y="6536809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07E05A-D76B-8A9F-D823-68C0EDE2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" y="972549"/>
            <a:ext cx="4737599" cy="2368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E57275-977A-A6C8-72BF-C5181B366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783" y="3345924"/>
            <a:ext cx="7054516" cy="32428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1B296E-4A45-76E0-A88A-1618C8F5E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7052"/>
            <a:ext cx="4984779" cy="67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71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9" y="3761"/>
            <a:ext cx="10515600" cy="1325563"/>
          </a:xfrm>
        </p:spPr>
        <p:txBody>
          <a:bodyPr/>
          <a:lstStyle/>
          <a:p>
            <a:r>
              <a:rPr lang="en-US" altLang="zh-CN" dirty="0"/>
              <a:t>Model Predictive Controller(MPC)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3C4C6B-1EA1-CE79-1961-9BB8EB4B0AB1}"/>
              </a:ext>
            </a:extLst>
          </p:cNvPr>
          <p:cNvSpPr txBox="1"/>
          <p:nvPr/>
        </p:nvSpPr>
        <p:spPr>
          <a:xfrm>
            <a:off x="4012531" y="6536809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07E05A-D76B-8A9F-D823-68C0EDE2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" y="972549"/>
            <a:ext cx="4737599" cy="2368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F91471-6245-66CF-26F9-B6A75A72E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935" y="875629"/>
            <a:ext cx="5727700" cy="2451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E57275-977A-A6C8-72BF-C5181B366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783" y="3345924"/>
            <a:ext cx="7054516" cy="32428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1B296E-4A45-76E0-A88A-1618C8F5E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71" y="3727052"/>
            <a:ext cx="4737598" cy="64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89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9" y="3761"/>
            <a:ext cx="10515600" cy="1325563"/>
          </a:xfrm>
        </p:spPr>
        <p:txBody>
          <a:bodyPr/>
          <a:lstStyle/>
          <a:p>
            <a:r>
              <a:rPr lang="en-US" altLang="zh-CN" dirty="0"/>
              <a:t>Model Predictive Controller(MPC)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3C4C6B-1EA1-CE79-1961-9BB8EB4B0AB1}"/>
              </a:ext>
            </a:extLst>
          </p:cNvPr>
          <p:cNvSpPr txBox="1"/>
          <p:nvPr/>
        </p:nvSpPr>
        <p:spPr>
          <a:xfrm>
            <a:off x="4012531" y="6536809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07E05A-D76B-8A9F-D823-68C0EDE20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" y="972549"/>
            <a:ext cx="4737599" cy="2368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F91471-6245-66CF-26F9-B6A75A72E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935" y="875629"/>
            <a:ext cx="5727700" cy="2451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1B296E-4A45-76E0-A88A-1618C8F5E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71" y="3727052"/>
            <a:ext cx="4737598" cy="6429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61958D-4037-9963-0AED-5E2DF67F3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6836" y="3531272"/>
            <a:ext cx="6934198" cy="303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28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9" y="3761"/>
            <a:ext cx="10515600" cy="1325563"/>
          </a:xfrm>
        </p:spPr>
        <p:txBody>
          <a:bodyPr/>
          <a:lstStyle/>
          <a:p>
            <a:r>
              <a:rPr lang="en-US" altLang="zh-CN" dirty="0"/>
              <a:t>Model Predictive Controller(MPC)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3C4C6B-1EA1-CE79-1961-9BB8EB4B0AB1}"/>
              </a:ext>
            </a:extLst>
          </p:cNvPr>
          <p:cNvSpPr txBox="1"/>
          <p:nvPr/>
        </p:nvSpPr>
        <p:spPr>
          <a:xfrm>
            <a:off x="4012531" y="6536809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9DC577-4BD9-2AF5-C27B-AA8F3F0AF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79" y="1025777"/>
            <a:ext cx="10424596" cy="24118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412DDF-501D-4572-5965-218B43520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78" y="3711838"/>
            <a:ext cx="10424595" cy="242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12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9" y="3761"/>
            <a:ext cx="10515600" cy="1325563"/>
          </a:xfrm>
        </p:spPr>
        <p:txBody>
          <a:bodyPr/>
          <a:lstStyle/>
          <a:p>
            <a:r>
              <a:rPr lang="en-US" altLang="zh-CN" dirty="0"/>
              <a:t>Model Predictive Controller(MPC)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3C4C6B-1EA1-CE79-1961-9BB8EB4B0AB1}"/>
              </a:ext>
            </a:extLst>
          </p:cNvPr>
          <p:cNvSpPr txBox="1"/>
          <p:nvPr/>
        </p:nvSpPr>
        <p:spPr>
          <a:xfrm>
            <a:off x="4349415" y="5987018"/>
            <a:ext cx="396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2007 </a:t>
            </a:r>
            <a:r>
              <a:rPr lang="en-US" altLang="zh-CN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 F. Camacho</a:t>
            </a:r>
            <a:r>
              <a:rPr lang="en-US" altLang="zh-CN" dirty="0"/>
              <a:t> , </a:t>
            </a:r>
            <a:r>
              <a:rPr lang="en-US" altLang="zh-CN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C. Bordons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DA1B88-7121-5D0C-8D53-E07FD06F6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474" y="1737769"/>
            <a:ext cx="7772400" cy="28771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E7EC13-DDE1-4A52-4BF8-7F433C53910E}"/>
              </a:ext>
            </a:extLst>
          </p:cNvPr>
          <p:cNvSpPr txBox="1"/>
          <p:nvPr/>
        </p:nvSpPr>
        <p:spPr>
          <a:xfrm>
            <a:off x="4932947" y="1329324"/>
            <a:ext cx="235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PID and MPC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7545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9" y="3761"/>
            <a:ext cx="10515600" cy="1325563"/>
          </a:xfrm>
        </p:spPr>
        <p:txBody>
          <a:bodyPr/>
          <a:lstStyle/>
          <a:p>
            <a:r>
              <a:rPr lang="en-US" altLang="zh-CN" dirty="0"/>
              <a:t>Model Predictive Controller(MPC)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3C4C6B-1EA1-CE79-1961-9BB8EB4B0AB1}"/>
              </a:ext>
            </a:extLst>
          </p:cNvPr>
          <p:cNvSpPr txBox="1"/>
          <p:nvPr/>
        </p:nvSpPr>
        <p:spPr>
          <a:xfrm>
            <a:off x="4349415" y="5987018"/>
            <a:ext cx="396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2007 </a:t>
            </a:r>
            <a:r>
              <a:rPr lang="en-US" altLang="zh-CN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 F. Camacho</a:t>
            </a:r>
            <a:r>
              <a:rPr lang="en-US" altLang="zh-CN" dirty="0"/>
              <a:t> , </a:t>
            </a:r>
            <a:r>
              <a:rPr lang="en-US" altLang="zh-CN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C. Bordons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DA1B88-7121-5D0C-8D53-E07FD06F6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474" y="1737769"/>
            <a:ext cx="7772400" cy="28771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F90338E-F2FA-3A4B-39F3-3001D273B2D1}"/>
              </a:ext>
            </a:extLst>
          </p:cNvPr>
          <p:cNvSpPr txBox="1"/>
          <p:nvPr/>
        </p:nvSpPr>
        <p:spPr>
          <a:xfrm>
            <a:off x="850231" y="1674674"/>
            <a:ext cx="3649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Challenges:</a:t>
            </a:r>
          </a:p>
          <a:p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Fast Predictor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Online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280735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Overview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D8CEA15-D230-D014-5EBA-8536865A2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Singular Value Decomposition(SVD) on </a:t>
            </a:r>
            <a:r>
              <a:rPr lang="en-US" altLang="zh-CN" dirty="0" err="1"/>
              <a:t>PyElastica</a:t>
            </a:r>
            <a:endParaRPr lang="en-US" altLang="zh-CN" dirty="0"/>
          </a:p>
          <a:p>
            <a:r>
              <a:rPr lang="en-US" altLang="zh-CN" dirty="0"/>
              <a:t>Model Reduction: Sparse identification of nonlinear dynamical(SINDY)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8140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C91C7-BE67-2201-5816-6604D82B6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PyElastica</a:t>
            </a:r>
            <a:r>
              <a:rPr kumimoji="1" lang="en-US" altLang="zh-CN" dirty="0"/>
              <a:t> Data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3133FC-AB8A-178F-F5B4-57735FF0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5" name="Uniform_Magnetic_Rod">
            <a:hlinkClick r:id="" action="ppaction://media"/>
            <a:extLst>
              <a:ext uri="{FF2B5EF4-FFF2-40B4-BE49-F238E27FC236}">
                <a16:creationId xmlns:a16="http://schemas.microsoft.com/office/drawing/2014/main" id="{5ADF479E-0C0B-7EE2-5EB9-184F977D3C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316" y="1851192"/>
            <a:ext cx="5145087" cy="3859213"/>
          </a:xfrm>
        </p:spPr>
      </p:pic>
    </p:spTree>
    <p:extLst>
      <p:ext uri="{BB962C8B-B14F-4D97-AF65-F5344CB8AC3E}">
        <p14:creationId xmlns:p14="http://schemas.microsoft.com/office/powerpoint/2010/main" val="69798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Quasi-Real-Time Simulator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屏幕录制2023-11-09 21.37.51">
            <a:hlinkClick r:id="" action="ppaction://media"/>
            <a:extLst>
              <a:ext uri="{FF2B5EF4-FFF2-40B4-BE49-F238E27FC236}">
                <a16:creationId xmlns:a16="http://schemas.microsoft.com/office/drawing/2014/main" id="{B9E56AA0-D5BB-3AF2-6FA2-707515A028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1810" y="1426547"/>
            <a:ext cx="5782235" cy="54314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C5F46C-D671-720E-6848-FADE7695E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598" y="1480032"/>
            <a:ext cx="3115982" cy="26428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25B137-96B4-CC4A-B048-6618BB14AE24}"/>
              </a:ext>
            </a:extLst>
          </p:cNvPr>
          <p:cNvSpPr txBox="1"/>
          <p:nvPr/>
        </p:nvSpPr>
        <p:spPr>
          <a:xfrm>
            <a:off x="2117558" y="55224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571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C91C7-BE67-2201-5816-6604D82B6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PyElastica</a:t>
            </a:r>
            <a:r>
              <a:rPr kumimoji="1" lang="en-US" altLang="zh-CN" dirty="0"/>
              <a:t> Data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3133FC-AB8A-178F-F5B4-57735FF0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5" name="Uniform_Magnetic_Rod">
            <a:hlinkClick r:id="" action="ppaction://media"/>
            <a:extLst>
              <a:ext uri="{FF2B5EF4-FFF2-40B4-BE49-F238E27FC236}">
                <a16:creationId xmlns:a16="http://schemas.microsoft.com/office/drawing/2014/main" id="{5ADF479E-0C0B-7EE2-5EB9-184F977D3C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316" y="1851192"/>
            <a:ext cx="5145087" cy="3859213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59CE22-7A08-9D6B-B7D1-F1EB824A8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65683"/>
            <a:ext cx="5997265" cy="330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9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C91C7-BE67-2201-5816-6604D82B6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PyElastica</a:t>
            </a:r>
            <a:r>
              <a:rPr kumimoji="1" lang="en-US" altLang="zh-CN" dirty="0"/>
              <a:t> Data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3133FC-AB8A-178F-F5B4-57735FF0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5" name="Uniform_Magnetic_Rod">
            <a:hlinkClick r:id="" action="ppaction://media"/>
            <a:extLst>
              <a:ext uri="{FF2B5EF4-FFF2-40B4-BE49-F238E27FC236}">
                <a16:creationId xmlns:a16="http://schemas.microsoft.com/office/drawing/2014/main" id="{5ADF479E-0C0B-7EE2-5EB9-184F977D3C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316" y="1851192"/>
            <a:ext cx="5145087" cy="3859213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59CE22-7A08-9D6B-B7D1-F1EB824A8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65683"/>
            <a:ext cx="5997265" cy="33002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E9BD547-036B-64CA-65BA-A98E17281A99}"/>
                  </a:ext>
                </a:extLst>
              </p:cNvPr>
              <p:cNvSpPr txBox="1"/>
              <p:nvPr/>
            </p:nvSpPr>
            <p:spPr>
              <a:xfrm>
                <a:off x="6448926" y="810319"/>
                <a:ext cx="1337867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E9BD547-036B-64CA-65BA-A98E17281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926" y="810319"/>
                <a:ext cx="1337867" cy="880369"/>
              </a:xfrm>
              <a:prstGeom prst="rect">
                <a:avLst/>
              </a:prstGeom>
              <a:blipFill>
                <a:blip r:embed="rId6"/>
                <a:stretch>
                  <a:fillRect l="-1887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069C80-94F1-C8A4-FADD-A0029A1FD7A8}"/>
                  </a:ext>
                </a:extLst>
              </p:cNvPr>
              <p:cNvSpPr txBox="1"/>
              <p:nvPr/>
            </p:nvSpPr>
            <p:spPr>
              <a:xfrm>
                <a:off x="8195510" y="979570"/>
                <a:ext cx="2380248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069C80-94F1-C8A4-FADD-A0029A1FD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510" y="979570"/>
                <a:ext cx="2380248" cy="527580"/>
              </a:xfrm>
              <a:prstGeom prst="rect">
                <a:avLst/>
              </a:prstGeom>
              <a:blipFill>
                <a:blip r:embed="rId7"/>
                <a:stretch>
                  <a:fillRect t="-7143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9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C91C7-BE67-2201-5816-6604D82B6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Singular Value Decomposition(SVD) on </a:t>
            </a:r>
            <a:r>
              <a:rPr lang="en-US" altLang="zh-CN" dirty="0" err="1"/>
              <a:t>PyElastica</a:t>
            </a: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3133FC-AB8A-178F-F5B4-57735FF0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E9BD547-036B-64CA-65BA-A98E17281A99}"/>
                  </a:ext>
                </a:extLst>
              </p:cNvPr>
              <p:cNvSpPr txBox="1"/>
              <p:nvPr/>
            </p:nvSpPr>
            <p:spPr>
              <a:xfrm>
                <a:off x="6436895" y="1543260"/>
                <a:ext cx="1337867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E9BD547-036B-64CA-65BA-A98E17281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895" y="1543260"/>
                <a:ext cx="1337867" cy="880369"/>
              </a:xfrm>
              <a:prstGeom prst="rect">
                <a:avLst/>
              </a:prstGeom>
              <a:blipFill>
                <a:blip r:embed="rId2"/>
                <a:stretch>
                  <a:fillRect l="-1887" b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069C80-94F1-C8A4-FADD-A0029A1FD7A8}"/>
                  </a:ext>
                </a:extLst>
              </p:cNvPr>
              <p:cNvSpPr txBox="1"/>
              <p:nvPr/>
            </p:nvSpPr>
            <p:spPr>
              <a:xfrm>
                <a:off x="8123321" y="1760971"/>
                <a:ext cx="2380248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069C80-94F1-C8A4-FADD-A0029A1FD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321" y="1760971"/>
                <a:ext cx="2380248" cy="527580"/>
              </a:xfrm>
              <a:prstGeom prst="rect">
                <a:avLst/>
              </a:prstGeom>
              <a:blipFill>
                <a:blip r:embed="rId3"/>
                <a:stretch>
                  <a:fillRect t="-476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194217F3-6C3D-A1D7-80E6-3EEF5B9D8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948" y="2201379"/>
            <a:ext cx="2260600" cy="444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50CEF65-0290-F514-1321-13F5A67FA45F}"/>
                  </a:ext>
                </a:extLst>
              </p:cNvPr>
              <p:cNvSpPr txBox="1"/>
              <p:nvPr/>
            </p:nvSpPr>
            <p:spPr>
              <a:xfrm>
                <a:off x="-568158" y="1780159"/>
                <a:ext cx="3890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𝑒𝑙𝑒𝑚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50CEF65-0290-F514-1321-13F5A67FA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8158" y="1780159"/>
                <a:ext cx="3890211" cy="276999"/>
              </a:xfrm>
              <a:prstGeom prst="rect">
                <a:avLst/>
              </a:prstGeom>
              <a:blipFill>
                <a:blip r:embed="rId5"/>
                <a:stretch>
                  <a:fillRect t="-4545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131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C91C7-BE67-2201-5816-6604D82B6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Singular Value Decomposition(SVD) on </a:t>
            </a:r>
            <a:r>
              <a:rPr lang="en-US" altLang="zh-CN" dirty="0" err="1"/>
              <a:t>PyElastica</a:t>
            </a: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3133FC-AB8A-178F-F5B4-57735FF0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E9BD547-036B-64CA-65BA-A98E17281A99}"/>
                  </a:ext>
                </a:extLst>
              </p:cNvPr>
              <p:cNvSpPr txBox="1"/>
              <p:nvPr/>
            </p:nvSpPr>
            <p:spPr>
              <a:xfrm>
                <a:off x="6436895" y="1543260"/>
                <a:ext cx="1337867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E9BD547-036B-64CA-65BA-A98E17281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895" y="1543260"/>
                <a:ext cx="1337867" cy="880369"/>
              </a:xfrm>
              <a:prstGeom prst="rect">
                <a:avLst/>
              </a:prstGeom>
              <a:blipFill>
                <a:blip r:embed="rId2"/>
                <a:stretch>
                  <a:fillRect l="-1887" b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069C80-94F1-C8A4-FADD-A0029A1FD7A8}"/>
                  </a:ext>
                </a:extLst>
              </p:cNvPr>
              <p:cNvSpPr txBox="1"/>
              <p:nvPr/>
            </p:nvSpPr>
            <p:spPr>
              <a:xfrm>
                <a:off x="8123321" y="1760971"/>
                <a:ext cx="2380248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069C80-94F1-C8A4-FADD-A0029A1FD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321" y="1760971"/>
                <a:ext cx="2380248" cy="527580"/>
              </a:xfrm>
              <a:prstGeom prst="rect">
                <a:avLst/>
              </a:prstGeom>
              <a:blipFill>
                <a:blip r:embed="rId3"/>
                <a:stretch>
                  <a:fillRect t="-476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194217F3-6C3D-A1D7-80E6-3EEF5B9D8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948" y="2201379"/>
            <a:ext cx="2260600" cy="444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50CEF65-0290-F514-1321-13F5A67FA45F}"/>
                  </a:ext>
                </a:extLst>
              </p:cNvPr>
              <p:cNvSpPr txBox="1"/>
              <p:nvPr/>
            </p:nvSpPr>
            <p:spPr>
              <a:xfrm>
                <a:off x="-568158" y="1780159"/>
                <a:ext cx="3890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𝑒𝑙𝑒𝑚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50CEF65-0290-F514-1321-13F5A67FA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8158" y="1780159"/>
                <a:ext cx="3890211" cy="276999"/>
              </a:xfrm>
              <a:prstGeom prst="rect">
                <a:avLst/>
              </a:prstGeom>
              <a:blipFill>
                <a:blip r:embed="rId5"/>
                <a:stretch>
                  <a:fillRect t="-4545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3FD63D5-7178-1554-F0E1-2FD52E96005A}"/>
                  </a:ext>
                </a:extLst>
              </p:cNvPr>
              <p:cNvSpPr txBox="1"/>
              <p:nvPr/>
            </p:nvSpPr>
            <p:spPr>
              <a:xfrm>
                <a:off x="838200" y="2973075"/>
                <a:ext cx="3890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𝑒𝑙𝑒𝑚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𝑣𝑎𝑟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𝑒𝑙𝑒𝑚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3FD63D5-7178-1554-F0E1-2FD52E960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73075"/>
                <a:ext cx="3890211" cy="276999"/>
              </a:xfrm>
              <a:prstGeom prst="rect">
                <a:avLst/>
              </a:prstGeom>
              <a:blipFill>
                <a:blip r:embed="rId6"/>
                <a:stretch>
                  <a:fillRect t="-4545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15AE55-C1F8-62B6-98DE-8EE15CA71F13}"/>
                  </a:ext>
                </a:extLst>
              </p:cNvPr>
              <p:cNvSpPr txBox="1"/>
              <p:nvPr/>
            </p:nvSpPr>
            <p:spPr>
              <a:xfrm>
                <a:off x="562142" y="3555401"/>
                <a:ext cx="3890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𝑒𝑙𝑒𝑚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15AE55-C1F8-62B6-98DE-8EE15CA71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42" y="3555401"/>
                <a:ext cx="3890211" cy="276999"/>
              </a:xfrm>
              <a:prstGeom prst="rect">
                <a:avLst/>
              </a:prstGeom>
              <a:blipFill>
                <a:blip r:embed="rId7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4A48C05-3E5D-89D1-50BD-24B8906C87DA}"/>
                  </a:ext>
                </a:extLst>
              </p:cNvPr>
              <p:cNvSpPr txBox="1"/>
              <p:nvPr/>
            </p:nvSpPr>
            <p:spPr>
              <a:xfrm>
                <a:off x="309479" y="4130954"/>
                <a:ext cx="3890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4A48C05-3E5D-89D1-50BD-24B8906C8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9" y="4130954"/>
                <a:ext cx="3890211" cy="276999"/>
              </a:xfrm>
              <a:prstGeom prst="rect">
                <a:avLst/>
              </a:prstGeom>
              <a:blipFill>
                <a:blip r:embed="rId8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BBE0663F-B494-D716-9B35-BDACDF7C98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221" y="2973075"/>
            <a:ext cx="368300" cy="3683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C014352-8228-B4EA-E27C-84E91F63F6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847" y="3536596"/>
            <a:ext cx="355600" cy="3683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BC213AE-031E-F895-D269-2B8C9C316A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6785" y="4165991"/>
            <a:ext cx="546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44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C91C7-BE67-2201-5816-6604D82B6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Singular Value Decomposition(SVD) on </a:t>
            </a:r>
            <a:r>
              <a:rPr lang="en-US" altLang="zh-CN" dirty="0" err="1"/>
              <a:t>PyElastica</a:t>
            </a: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3133FC-AB8A-178F-F5B4-57735FF0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E9BD547-036B-64CA-65BA-A98E17281A99}"/>
                  </a:ext>
                </a:extLst>
              </p:cNvPr>
              <p:cNvSpPr txBox="1"/>
              <p:nvPr/>
            </p:nvSpPr>
            <p:spPr>
              <a:xfrm>
                <a:off x="6436895" y="1543260"/>
                <a:ext cx="1337867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E9BD547-036B-64CA-65BA-A98E17281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895" y="1543260"/>
                <a:ext cx="1337867" cy="880369"/>
              </a:xfrm>
              <a:prstGeom prst="rect">
                <a:avLst/>
              </a:prstGeom>
              <a:blipFill>
                <a:blip r:embed="rId2"/>
                <a:stretch>
                  <a:fillRect l="-1887" b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069C80-94F1-C8A4-FADD-A0029A1FD7A8}"/>
                  </a:ext>
                </a:extLst>
              </p:cNvPr>
              <p:cNvSpPr txBox="1"/>
              <p:nvPr/>
            </p:nvSpPr>
            <p:spPr>
              <a:xfrm>
                <a:off x="8123321" y="1760971"/>
                <a:ext cx="2380248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069C80-94F1-C8A4-FADD-A0029A1FD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321" y="1760971"/>
                <a:ext cx="2380248" cy="527580"/>
              </a:xfrm>
              <a:prstGeom prst="rect">
                <a:avLst/>
              </a:prstGeom>
              <a:blipFill>
                <a:blip r:embed="rId3"/>
                <a:stretch>
                  <a:fillRect t="-476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194217F3-6C3D-A1D7-80E6-3EEF5B9D8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948" y="2201379"/>
            <a:ext cx="2260600" cy="444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50CEF65-0290-F514-1321-13F5A67FA45F}"/>
                  </a:ext>
                </a:extLst>
              </p:cNvPr>
              <p:cNvSpPr txBox="1"/>
              <p:nvPr/>
            </p:nvSpPr>
            <p:spPr>
              <a:xfrm>
                <a:off x="-568158" y="1780159"/>
                <a:ext cx="3890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𝑒𝑙𝑒𝑚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50CEF65-0290-F514-1321-13F5A67FA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8158" y="1780159"/>
                <a:ext cx="3890211" cy="276999"/>
              </a:xfrm>
              <a:prstGeom prst="rect">
                <a:avLst/>
              </a:prstGeom>
              <a:blipFill>
                <a:blip r:embed="rId5"/>
                <a:stretch>
                  <a:fillRect t="-4545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9A4434EF-B878-B873-988D-9DACF2AF0D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780" y="3022428"/>
            <a:ext cx="3149600" cy="2870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3FD63D5-7178-1554-F0E1-2FD52E96005A}"/>
                  </a:ext>
                </a:extLst>
              </p:cNvPr>
              <p:cNvSpPr txBox="1"/>
              <p:nvPr/>
            </p:nvSpPr>
            <p:spPr>
              <a:xfrm>
                <a:off x="838200" y="2973075"/>
                <a:ext cx="3890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𝑒𝑙𝑒𝑚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𝑣𝑎𝑟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𝑒𝑙𝑒𝑚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3FD63D5-7178-1554-F0E1-2FD52E960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73075"/>
                <a:ext cx="3890211" cy="276999"/>
              </a:xfrm>
              <a:prstGeom prst="rect">
                <a:avLst/>
              </a:prstGeom>
              <a:blipFill>
                <a:blip r:embed="rId7"/>
                <a:stretch>
                  <a:fillRect t="-4545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15AE55-C1F8-62B6-98DE-8EE15CA71F13}"/>
                  </a:ext>
                </a:extLst>
              </p:cNvPr>
              <p:cNvSpPr txBox="1"/>
              <p:nvPr/>
            </p:nvSpPr>
            <p:spPr>
              <a:xfrm>
                <a:off x="562142" y="3555401"/>
                <a:ext cx="3890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𝑒𝑙𝑒𝑚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15AE55-C1F8-62B6-98DE-8EE15CA71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42" y="3555401"/>
                <a:ext cx="3890211" cy="276999"/>
              </a:xfrm>
              <a:prstGeom prst="rect">
                <a:avLst/>
              </a:prstGeom>
              <a:blipFill>
                <a:blip r:embed="rId8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4A48C05-3E5D-89D1-50BD-24B8906C87DA}"/>
                  </a:ext>
                </a:extLst>
              </p:cNvPr>
              <p:cNvSpPr txBox="1"/>
              <p:nvPr/>
            </p:nvSpPr>
            <p:spPr>
              <a:xfrm>
                <a:off x="309479" y="4130954"/>
                <a:ext cx="3890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4A48C05-3E5D-89D1-50BD-24B8906C8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9" y="4130954"/>
                <a:ext cx="3890211" cy="276999"/>
              </a:xfrm>
              <a:prstGeom prst="rect">
                <a:avLst/>
              </a:prstGeom>
              <a:blipFill>
                <a:blip r:embed="rId9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BBE0663F-B494-D716-9B35-BDACDF7C98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221" y="2973075"/>
            <a:ext cx="368300" cy="3683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C014352-8228-B4EA-E27C-84E91F63F6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847" y="3536596"/>
            <a:ext cx="355600" cy="3683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BC213AE-031E-F895-D269-2B8C9C316A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6785" y="4165991"/>
            <a:ext cx="546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30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C91C7-BE67-2201-5816-6604D82B6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Singular Value Decomposition(SVD) on </a:t>
            </a:r>
            <a:r>
              <a:rPr lang="en-US" altLang="zh-CN" dirty="0" err="1"/>
              <a:t>PyElastica</a:t>
            </a: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3133FC-AB8A-178F-F5B4-57735FF0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E9BD547-036B-64CA-65BA-A98E17281A99}"/>
                  </a:ext>
                </a:extLst>
              </p:cNvPr>
              <p:cNvSpPr txBox="1"/>
              <p:nvPr/>
            </p:nvSpPr>
            <p:spPr>
              <a:xfrm>
                <a:off x="6436895" y="1543260"/>
                <a:ext cx="1337867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E9BD547-036B-64CA-65BA-A98E17281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895" y="1543260"/>
                <a:ext cx="1337867" cy="880369"/>
              </a:xfrm>
              <a:prstGeom prst="rect">
                <a:avLst/>
              </a:prstGeom>
              <a:blipFill>
                <a:blip r:embed="rId2"/>
                <a:stretch>
                  <a:fillRect l="-1887" b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069C80-94F1-C8A4-FADD-A0029A1FD7A8}"/>
                  </a:ext>
                </a:extLst>
              </p:cNvPr>
              <p:cNvSpPr txBox="1"/>
              <p:nvPr/>
            </p:nvSpPr>
            <p:spPr>
              <a:xfrm>
                <a:off x="8123321" y="1760971"/>
                <a:ext cx="2380248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069C80-94F1-C8A4-FADD-A0029A1FD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321" y="1760971"/>
                <a:ext cx="2380248" cy="527580"/>
              </a:xfrm>
              <a:prstGeom prst="rect">
                <a:avLst/>
              </a:prstGeom>
              <a:blipFill>
                <a:blip r:embed="rId3"/>
                <a:stretch>
                  <a:fillRect t="-476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194217F3-6C3D-A1D7-80E6-3EEF5B9D8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948" y="2201379"/>
            <a:ext cx="2260600" cy="444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50CEF65-0290-F514-1321-13F5A67FA45F}"/>
                  </a:ext>
                </a:extLst>
              </p:cNvPr>
              <p:cNvSpPr txBox="1"/>
              <p:nvPr/>
            </p:nvSpPr>
            <p:spPr>
              <a:xfrm>
                <a:off x="-568158" y="1780159"/>
                <a:ext cx="3890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𝑒𝑙𝑒𝑚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50CEF65-0290-F514-1321-13F5A67FA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8158" y="1780159"/>
                <a:ext cx="3890211" cy="276999"/>
              </a:xfrm>
              <a:prstGeom prst="rect">
                <a:avLst/>
              </a:prstGeom>
              <a:blipFill>
                <a:blip r:embed="rId5"/>
                <a:stretch>
                  <a:fillRect t="-4545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3FD63D5-7178-1554-F0E1-2FD52E96005A}"/>
                  </a:ext>
                </a:extLst>
              </p:cNvPr>
              <p:cNvSpPr txBox="1"/>
              <p:nvPr/>
            </p:nvSpPr>
            <p:spPr>
              <a:xfrm>
                <a:off x="838200" y="2973075"/>
                <a:ext cx="3890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𝑒𝑙𝑒𝑚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𝑣𝑎𝑟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𝑒𝑙𝑒𝑚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3FD63D5-7178-1554-F0E1-2FD52E960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73075"/>
                <a:ext cx="3890211" cy="276999"/>
              </a:xfrm>
              <a:prstGeom prst="rect">
                <a:avLst/>
              </a:prstGeom>
              <a:blipFill>
                <a:blip r:embed="rId6"/>
                <a:stretch>
                  <a:fillRect t="-4545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15AE55-C1F8-62B6-98DE-8EE15CA71F13}"/>
                  </a:ext>
                </a:extLst>
              </p:cNvPr>
              <p:cNvSpPr txBox="1"/>
              <p:nvPr/>
            </p:nvSpPr>
            <p:spPr>
              <a:xfrm>
                <a:off x="562142" y="3555401"/>
                <a:ext cx="3890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𝑒𝑙𝑒𝑚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15AE55-C1F8-62B6-98DE-8EE15CA71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42" y="3555401"/>
                <a:ext cx="3890211" cy="276999"/>
              </a:xfrm>
              <a:prstGeom prst="rect">
                <a:avLst/>
              </a:prstGeom>
              <a:blipFill>
                <a:blip r:embed="rId7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4A48C05-3E5D-89D1-50BD-24B8906C87DA}"/>
                  </a:ext>
                </a:extLst>
              </p:cNvPr>
              <p:cNvSpPr txBox="1"/>
              <p:nvPr/>
            </p:nvSpPr>
            <p:spPr>
              <a:xfrm>
                <a:off x="309479" y="4130954"/>
                <a:ext cx="3890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4A48C05-3E5D-89D1-50BD-24B8906C8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9" y="4130954"/>
                <a:ext cx="3890211" cy="276999"/>
              </a:xfrm>
              <a:prstGeom prst="rect">
                <a:avLst/>
              </a:prstGeom>
              <a:blipFill>
                <a:blip r:embed="rId8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BBE0663F-B494-D716-9B35-BDACDF7C98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221" y="2973075"/>
            <a:ext cx="368300" cy="3683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C014352-8228-B4EA-E27C-84E91F63F6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847" y="3536596"/>
            <a:ext cx="355600" cy="3683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BC213AE-031E-F895-D269-2B8C9C316A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6785" y="4165991"/>
            <a:ext cx="546100" cy="419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A9B734-72DB-3F59-5EBE-208D2DCDB6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4993" y="2709922"/>
            <a:ext cx="4249398" cy="326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67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C91C7-BE67-2201-5816-6604D82B6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Singular Value Decomposition(SVD) on </a:t>
            </a:r>
            <a:r>
              <a:rPr lang="en-US" altLang="zh-CN" dirty="0" err="1"/>
              <a:t>PyElastica</a:t>
            </a: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3133FC-AB8A-178F-F5B4-57735FF0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E9BD547-036B-64CA-65BA-A98E17281A99}"/>
                  </a:ext>
                </a:extLst>
              </p:cNvPr>
              <p:cNvSpPr txBox="1"/>
              <p:nvPr/>
            </p:nvSpPr>
            <p:spPr>
              <a:xfrm>
                <a:off x="6436895" y="1543260"/>
                <a:ext cx="1337867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E9BD547-036B-64CA-65BA-A98E17281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895" y="1543260"/>
                <a:ext cx="1337867" cy="880369"/>
              </a:xfrm>
              <a:prstGeom prst="rect">
                <a:avLst/>
              </a:prstGeom>
              <a:blipFill>
                <a:blip r:embed="rId2"/>
                <a:stretch>
                  <a:fillRect l="-1887" b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069C80-94F1-C8A4-FADD-A0029A1FD7A8}"/>
                  </a:ext>
                </a:extLst>
              </p:cNvPr>
              <p:cNvSpPr txBox="1"/>
              <p:nvPr/>
            </p:nvSpPr>
            <p:spPr>
              <a:xfrm>
                <a:off x="8123321" y="1760971"/>
                <a:ext cx="2380248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069C80-94F1-C8A4-FADD-A0029A1FD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321" y="1760971"/>
                <a:ext cx="2380248" cy="527580"/>
              </a:xfrm>
              <a:prstGeom prst="rect">
                <a:avLst/>
              </a:prstGeom>
              <a:blipFill>
                <a:blip r:embed="rId3"/>
                <a:stretch>
                  <a:fillRect t="-476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194217F3-6C3D-A1D7-80E6-3EEF5B9D8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948" y="2201379"/>
            <a:ext cx="2260600" cy="444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50CEF65-0290-F514-1321-13F5A67FA45F}"/>
                  </a:ext>
                </a:extLst>
              </p:cNvPr>
              <p:cNvSpPr txBox="1"/>
              <p:nvPr/>
            </p:nvSpPr>
            <p:spPr>
              <a:xfrm>
                <a:off x="-568158" y="1780159"/>
                <a:ext cx="3890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𝑒𝑙𝑒𝑚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50CEF65-0290-F514-1321-13F5A67FA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8158" y="1780159"/>
                <a:ext cx="3890211" cy="276999"/>
              </a:xfrm>
              <a:prstGeom prst="rect">
                <a:avLst/>
              </a:prstGeom>
              <a:blipFill>
                <a:blip r:embed="rId5"/>
                <a:stretch>
                  <a:fillRect t="-4545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3FD63D5-7178-1554-F0E1-2FD52E96005A}"/>
                  </a:ext>
                </a:extLst>
              </p:cNvPr>
              <p:cNvSpPr txBox="1"/>
              <p:nvPr/>
            </p:nvSpPr>
            <p:spPr>
              <a:xfrm>
                <a:off x="838200" y="2973075"/>
                <a:ext cx="3890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𝑒𝑙𝑒𝑚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𝑣𝑎𝑟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𝑒𝑙𝑒𝑚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3FD63D5-7178-1554-F0E1-2FD52E960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73075"/>
                <a:ext cx="3890211" cy="276999"/>
              </a:xfrm>
              <a:prstGeom prst="rect">
                <a:avLst/>
              </a:prstGeom>
              <a:blipFill>
                <a:blip r:embed="rId6"/>
                <a:stretch>
                  <a:fillRect t="-4545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15AE55-C1F8-62B6-98DE-8EE15CA71F13}"/>
                  </a:ext>
                </a:extLst>
              </p:cNvPr>
              <p:cNvSpPr txBox="1"/>
              <p:nvPr/>
            </p:nvSpPr>
            <p:spPr>
              <a:xfrm>
                <a:off x="562142" y="3555401"/>
                <a:ext cx="3890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𝑒𝑙𝑒𝑚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15AE55-C1F8-62B6-98DE-8EE15CA71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42" y="3555401"/>
                <a:ext cx="3890211" cy="276999"/>
              </a:xfrm>
              <a:prstGeom prst="rect">
                <a:avLst/>
              </a:prstGeom>
              <a:blipFill>
                <a:blip r:embed="rId7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4A48C05-3E5D-89D1-50BD-24B8906C87DA}"/>
                  </a:ext>
                </a:extLst>
              </p:cNvPr>
              <p:cNvSpPr txBox="1"/>
              <p:nvPr/>
            </p:nvSpPr>
            <p:spPr>
              <a:xfrm>
                <a:off x="309479" y="4130954"/>
                <a:ext cx="3890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4A48C05-3E5D-89D1-50BD-24B8906C8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9" y="4130954"/>
                <a:ext cx="3890211" cy="276999"/>
              </a:xfrm>
              <a:prstGeom prst="rect">
                <a:avLst/>
              </a:prstGeom>
              <a:blipFill>
                <a:blip r:embed="rId8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BBE0663F-B494-D716-9B35-BDACDF7C98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221" y="2973075"/>
            <a:ext cx="368300" cy="3683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C014352-8228-B4EA-E27C-84E91F63F6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847" y="3536596"/>
            <a:ext cx="355600" cy="3683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BC213AE-031E-F895-D269-2B8C9C316A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6785" y="4165991"/>
            <a:ext cx="546100" cy="419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A9B734-72DB-3F59-5EBE-208D2DCDB6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4993" y="2709922"/>
            <a:ext cx="4249398" cy="32699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79D529-9A83-3BE7-C809-9B4EEE350B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02366" y="2688765"/>
            <a:ext cx="4113779" cy="326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20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C91C7-BE67-2201-5816-6604D82B6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Singular Value Decomposition(SVD) on </a:t>
            </a:r>
            <a:r>
              <a:rPr lang="en-US" altLang="zh-CN" dirty="0" err="1"/>
              <a:t>PyElastica</a:t>
            </a: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3133FC-AB8A-178F-F5B4-57735FF0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E9BD547-036B-64CA-65BA-A98E17281A99}"/>
                  </a:ext>
                </a:extLst>
              </p:cNvPr>
              <p:cNvSpPr txBox="1"/>
              <p:nvPr/>
            </p:nvSpPr>
            <p:spPr>
              <a:xfrm>
                <a:off x="6436895" y="1543260"/>
                <a:ext cx="1337867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E9BD547-036B-64CA-65BA-A98E17281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895" y="1543260"/>
                <a:ext cx="1337867" cy="880369"/>
              </a:xfrm>
              <a:prstGeom prst="rect">
                <a:avLst/>
              </a:prstGeom>
              <a:blipFill>
                <a:blip r:embed="rId2"/>
                <a:stretch>
                  <a:fillRect l="-1887" b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069C80-94F1-C8A4-FADD-A0029A1FD7A8}"/>
                  </a:ext>
                </a:extLst>
              </p:cNvPr>
              <p:cNvSpPr txBox="1"/>
              <p:nvPr/>
            </p:nvSpPr>
            <p:spPr>
              <a:xfrm>
                <a:off x="8123321" y="1760971"/>
                <a:ext cx="2380248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069C80-94F1-C8A4-FADD-A0029A1FD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321" y="1760971"/>
                <a:ext cx="2380248" cy="527580"/>
              </a:xfrm>
              <a:prstGeom prst="rect">
                <a:avLst/>
              </a:prstGeom>
              <a:blipFill>
                <a:blip r:embed="rId3"/>
                <a:stretch>
                  <a:fillRect t="-476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194217F3-6C3D-A1D7-80E6-3EEF5B9D8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948" y="2201379"/>
            <a:ext cx="2260600" cy="444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50CEF65-0290-F514-1321-13F5A67FA45F}"/>
                  </a:ext>
                </a:extLst>
              </p:cNvPr>
              <p:cNvSpPr txBox="1"/>
              <p:nvPr/>
            </p:nvSpPr>
            <p:spPr>
              <a:xfrm>
                <a:off x="-568158" y="1780159"/>
                <a:ext cx="3890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𝑒𝑙𝑒𝑚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50CEF65-0290-F514-1321-13F5A67FA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8158" y="1780159"/>
                <a:ext cx="3890211" cy="276999"/>
              </a:xfrm>
              <a:prstGeom prst="rect">
                <a:avLst/>
              </a:prstGeom>
              <a:blipFill>
                <a:blip r:embed="rId5"/>
                <a:stretch>
                  <a:fillRect t="-4545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3FD63D5-7178-1554-F0E1-2FD52E96005A}"/>
                  </a:ext>
                </a:extLst>
              </p:cNvPr>
              <p:cNvSpPr txBox="1"/>
              <p:nvPr/>
            </p:nvSpPr>
            <p:spPr>
              <a:xfrm>
                <a:off x="838200" y="2973075"/>
                <a:ext cx="3890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𝑒𝑙𝑒𝑚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𝑣𝑎𝑟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𝑒𝑙𝑒𝑚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3FD63D5-7178-1554-F0E1-2FD52E960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73075"/>
                <a:ext cx="3890211" cy="276999"/>
              </a:xfrm>
              <a:prstGeom prst="rect">
                <a:avLst/>
              </a:prstGeom>
              <a:blipFill>
                <a:blip r:embed="rId6"/>
                <a:stretch>
                  <a:fillRect t="-4545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15AE55-C1F8-62B6-98DE-8EE15CA71F13}"/>
                  </a:ext>
                </a:extLst>
              </p:cNvPr>
              <p:cNvSpPr txBox="1"/>
              <p:nvPr/>
            </p:nvSpPr>
            <p:spPr>
              <a:xfrm>
                <a:off x="562142" y="3555401"/>
                <a:ext cx="3890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𝑒𝑙𝑒𝑚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15AE55-C1F8-62B6-98DE-8EE15CA71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42" y="3555401"/>
                <a:ext cx="3890211" cy="276999"/>
              </a:xfrm>
              <a:prstGeom prst="rect">
                <a:avLst/>
              </a:prstGeom>
              <a:blipFill>
                <a:blip r:embed="rId7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4A48C05-3E5D-89D1-50BD-24B8906C87DA}"/>
                  </a:ext>
                </a:extLst>
              </p:cNvPr>
              <p:cNvSpPr txBox="1"/>
              <p:nvPr/>
            </p:nvSpPr>
            <p:spPr>
              <a:xfrm>
                <a:off x="309479" y="4130954"/>
                <a:ext cx="3890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4A48C05-3E5D-89D1-50BD-24B8906C8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9" y="4130954"/>
                <a:ext cx="3890211" cy="276999"/>
              </a:xfrm>
              <a:prstGeom prst="rect">
                <a:avLst/>
              </a:prstGeom>
              <a:blipFill>
                <a:blip r:embed="rId8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BBE0663F-B494-D716-9B35-BDACDF7C98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221" y="2973075"/>
            <a:ext cx="368300" cy="3683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C014352-8228-B4EA-E27C-84E91F63F6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847" y="3536596"/>
            <a:ext cx="355600" cy="3683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BC213AE-031E-F895-D269-2B8C9C316A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6785" y="4165991"/>
            <a:ext cx="546100" cy="419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A9B734-72DB-3F59-5EBE-208D2DCDB6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4993" y="2709922"/>
            <a:ext cx="4249398" cy="32699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79D529-9A83-3BE7-C809-9B4EEE350B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02366" y="2688765"/>
            <a:ext cx="4113779" cy="32699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57B5F71-5403-3ED3-3444-D2F424D27374}"/>
                  </a:ext>
                </a:extLst>
              </p:cNvPr>
              <p:cNvSpPr txBox="1"/>
              <p:nvPr/>
            </p:nvSpPr>
            <p:spPr>
              <a:xfrm>
                <a:off x="9158211" y="6079351"/>
                <a:ext cx="2002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𝑡h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94%, 10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𝑡h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99%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57B5F71-5403-3ED3-3444-D2F424D27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211" y="6079351"/>
                <a:ext cx="2002087" cy="276999"/>
              </a:xfrm>
              <a:prstGeom prst="rect">
                <a:avLst/>
              </a:prstGeom>
              <a:blipFill>
                <a:blip r:embed="rId14"/>
                <a:stretch>
                  <a:fillRect l="-1887" t="-4348" r="-251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9561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C91C7-BE67-2201-5816-6604D82B6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Singular Value Decomposition(SVD) on </a:t>
            </a:r>
            <a:r>
              <a:rPr lang="en-US" altLang="zh-CN" dirty="0" err="1"/>
              <a:t>PyElastica</a:t>
            </a: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3133FC-AB8A-178F-F5B4-57735FF0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E9BD547-036B-64CA-65BA-A98E17281A99}"/>
                  </a:ext>
                </a:extLst>
              </p:cNvPr>
              <p:cNvSpPr txBox="1"/>
              <p:nvPr/>
            </p:nvSpPr>
            <p:spPr>
              <a:xfrm>
                <a:off x="6436895" y="1543260"/>
                <a:ext cx="1337867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E9BD547-036B-64CA-65BA-A98E17281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895" y="1543260"/>
                <a:ext cx="1337867" cy="880369"/>
              </a:xfrm>
              <a:prstGeom prst="rect">
                <a:avLst/>
              </a:prstGeom>
              <a:blipFill>
                <a:blip r:embed="rId2"/>
                <a:stretch>
                  <a:fillRect l="-1887" b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069C80-94F1-C8A4-FADD-A0029A1FD7A8}"/>
                  </a:ext>
                </a:extLst>
              </p:cNvPr>
              <p:cNvSpPr txBox="1"/>
              <p:nvPr/>
            </p:nvSpPr>
            <p:spPr>
              <a:xfrm>
                <a:off x="8123321" y="1760971"/>
                <a:ext cx="2380248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8069C80-94F1-C8A4-FADD-A0029A1FD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321" y="1760971"/>
                <a:ext cx="2380248" cy="527580"/>
              </a:xfrm>
              <a:prstGeom prst="rect">
                <a:avLst/>
              </a:prstGeom>
              <a:blipFill>
                <a:blip r:embed="rId3"/>
                <a:stretch>
                  <a:fillRect t="-476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194217F3-6C3D-A1D7-80E6-3EEF5B9D8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948" y="2201379"/>
            <a:ext cx="2260600" cy="444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50CEF65-0290-F514-1321-13F5A67FA45F}"/>
                  </a:ext>
                </a:extLst>
              </p:cNvPr>
              <p:cNvSpPr txBox="1"/>
              <p:nvPr/>
            </p:nvSpPr>
            <p:spPr>
              <a:xfrm>
                <a:off x="-568158" y="1780159"/>
                <a:ext cx="3890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𝑒𝑙𝑒𝑚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50CEF65-0290-F514-1321-13F5A67FA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8158" y="1780159"/>
                <a:ext cx="3890211" cy="276999"/>
              </a:xfrm>
              <a:prstGeom prst="rect">
                <a:avLst/>
              </a:prstGeom>
              <a:blipFill>
                <a:blip r:embed="rId5"/>
                <a:stretch>
                  <a:fillRect t="-4545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3FD63D5-7178-1554-F0E1-2FD52E96005A}"/>
                  </a:ext>
                </a:extLst>
              </p:cNvPr>
              <p:cNvSpPr txBox="1"/>
              <p:nvPr/>
            </p:nvSpPr>
            <p:spPr>
              <a:xfrm>
                <a:off x="838200" y="2973075"/>
                <a:ext cx="3890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𝑒𝑙𝑒𝑚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𝑣𝑎𝑟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𝑒𝑙𝑒𝑚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3FD63D5-7178-1554-F0E1-2FD52E960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73075"/>
                <a:ext cx="3890211" cy="276999"/>
              </a:xfrm>
              <a:prstGeom prst="rect">
                <a:avLst/>
              </a:prstGeom>
              <a:blipFill>
                <a:blip r:embed="rId6"/>
                <a:stretch>
                  <a:fillRect t="-4545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15AE55-C1F8-62B6-98DE-8EE15CA71F13}"/>
                  </a:ext>
                </a:extLst>
              </p:cNvPr>
              <p:cNvSpPr txBox="1"/>
              <p:nvPr/>
            </p:nvSpPr>
            <p:spPr>
              <a:xfrm>
                <a:off x="562142" y="3555401"/>
                <a:ext cx="3890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𝑒𝑙𝑒𝑚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E15AE55-C1F8-62B6-98DE-8EE15CA71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42" y="3555401"/>
                <a:ext cx="3890211" cy="276999"/>
              </a:xfrm>
              <a:prstGeom prst="rect">
                <a:avLst/>
              </a:prstGeom>
              <a:blipFill>
                <a:blip r:embed="rId7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4A48C05-3E5D-89D1-50BD-24B8906C87DA}"/>
                  </a:ext>
                </a:extLst>
              </p:cNvPr>
              <p:cNvSpPr txBox="1"/>
              <p:nvPr/>
            </p:nvSpPr>
            <p:spPr>
              <a:xfrm>
                <a:off x="309479" y="4130954"/>
                <a:ext cx="38902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4A48C05-3E5D-89D1-50BD-24B8906C8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9" y="4130954"/>
                <a:ext cx="3890211" cy="276999"/>
              </a:xfrm>
              <a:prstGeom prst="rect">
                <a:avLst/>
              </a:prstGeom>
              <a:blipFill>
                <a:blip r:embed="rId8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BBE0663F-B494-D716-9B35-BDACDF7C98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221" y="2973075"/>
            <a:ext cx="368300" cy="3683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C014352-8228-B4EA-E27C-84E91F63F6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847" y="3536596"/>
            <a:ext cx="355600" cy="3683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BC213AE-031E-F895-D269-2B8C9C316A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6785" y="4165991"/>
            <a:ext cx="546100" cy="419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A9B734-72DB-3F59-5EBE-208D2DCDB6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4993" y="2709922"/>
            <a:ext cx="4249398" cy="32699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79D529-9A83-3BE7-C809-9B4EEE350B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02366" y="2688765"/>
            <a:ext cx="4113779" cy="32699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57B5F71-5403-3ED3-3444-D2F424D27374}"/>
                  </a:ext>
                </a:extLst>
              </p:cNvPr>
              <p:cNvSpPr txBox="1"/>
              <p:nvPr/>
            </p:nvSpPr>
            <p:spPr>
              <a:xfrm>
                <a:off x="9158211" y="6079351"/>
                <a:ext cx="2002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𝑡h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94%, 10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𝑡h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99%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57B5F71-5403-3ED3-3444-D2F424D27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211" y="6079351"/>
                <a:ext cx="2002087" cy="276999"/>
              </a:xfrm>
              <a:prstGeom prst="rect">
                <a:avLst/>
              </a:prstGeom>
              <a:blipFill>
                <a:blip r:embed="rId14"/>
                <a:stretch>
                  <a:fillRect l="-1887" t="-4348" r="-251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707F24-A0C2-0D18-3A0C-E606AFA5E01E}"/>
                  </a:ext>
                </a:extLst>
              </p:cNvPr>
              <p:cNvSpPr txBox="1"/>
              <p:nvPr/>
            </p:nvSpPr>
            <p:spPr>
              <a:xfrm>
                <a:off x="4603741" y="1098337"/>
                <a:ext cx="1517659" cy="164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brk m:alnAt="7"/>
                        </m:rP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zh-CN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kumimoji="1" lang="en-US" altLang="zh-CN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CN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zh-CN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kumimoji="1" lang="en-US" altLang="zh-CN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CN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5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zh-CN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kumimoji="1" lang="en-US" altLang="zh-CN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CN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707F24-A0C2-0D18-3A0C-E606AFA5E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41" y="1098337"/>
                <a:ext cx="1517659" cy="1640642"/>
              </a:xfrm>
              <a:prstGeom prst="rect">
                <a:avLst/>
              </a:prstGeom>
              <a:blipFill>
                <a:blip r:embed="rId15"/>
                <a:stretch>
                  <a:fillRect l="-833" t="-1538" b="-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926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C91C7-BE67-2201-5816-6604D82B6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"/>
            <a:ext cx="10515600" cy="1325563"/>
          </a:xfrm>
        </p:spPr>
        <p:txBody>
          <a:bodyPr/>
          <a:lstStyle/>
          <a:p>
            <a:r>
              <a:rPr lang="en-US" altLang="zh-CN" dirty="0"/>
              <a:t>Sparse identification of nonlinear dynamical(SINDY)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3133FC-AB8A-178F-F5B4-57735FF0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5A4572D-4FC1-E335-F9BF-D962FC75A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78" y="1167063"/>
            <a:ext cx="10724148" cy="568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49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Tuning PID Controller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7" name="屏幕录制2023-11-16 16.46.51">
            <a:hlinkClick r:id="" action="ppaction://media"/>
            <a:extLst>
              <a:ext uri="{FF2B5EF4-FFF2-40B4-BE49-F238E27FC236}">
                <a16:creationId xmlns:a16="http://schemas.microsoft.com/office/drawing/2014/main" id="{159D9CFD-FBB7-63EC-4878-8F2FF17B62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43255" y="1367046"/>
            <a:ext cx="5239408" cy="5125829"/>
          </a:xfrm>
        </p:spPr>
      </p:pic>
      <p:pic>
        <p:nvPicPr>
          <p:cNvPr id="8" name="屏幕录制2023-11-09 23.17.48">
            <a:hlinkClick r:id="" action="ppaction://media"/>
            <a:extLst>
              <a:ext uri="{FF2B5EF4-FFF2-40B4-BE49-F238E27FC236}">
                <a16:creationId xmlns:a16="http://schemas.microsoft.com/office/drawing/2014/main" id="{4D60A85B-CCC1-7AB0-4FDA-73517786B4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5929" y="1389709"/>
            <a:ext cx="5674659" cy="510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21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C91C7-BE67-2201-5816-6604D82B6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"/>
            <a:ext cx="10515600" cy="1325563"/>
          </a:xfrm>
        </p:spPr>
        <p:txBody>
          <a:bodyPr/>
          <a:lstStyle/>
          <a:p>
            <a:r>
              <a:rPr lang="en-US" altLang="zh-CN" dirty="0"/>
              <a:t>Sparse identification of nonlinear dynamical(SINDY)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3133FC-AB8A-178F-F5B4-57735FF0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E3698C-CED2-0B2F-2450-0DD84ED7A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011" y="2048806"/>
            <a:ext cx="7772400" cy="41801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540347-AF66-DE08-3FE7-C189C4EA3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83" y="1782106"/>
            <a:ext cx="4775200" cy="533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2FD74A-C06D-5620-6FA3-0CB2DDCB0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83" y="1232072"/>
            <a:ext cx="218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66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C91C7-BE67-2201-5816-6604D82B6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"/>
            <a:ext cx="10515600" cy="1325563"/>
          </a:xfrm>
        </p:spPr>
        <p:txBody>
          <a:bodyPr/>
          <a:lstStyle/>
          <a:p>
            <a:r>
              <a:rPr lang="en-US" altLang="zh-CN" dirty="0"/>
              <a:t>Sparse identification of nonlinear dynamical(SINDY)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3133FC-AB8A-178F-F5B4-57735FF0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E3698C-CED2-0B2F-2450-0DD84ED7A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011" y="2048806"/>
            <a:ext cx="7772400" cy="41801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540347-AF66-DE08-3FE7-C189C4EA3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83" y="1782106"/>
            <a:ext cx="4775200" cy="533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2FD74A-C06D-5620-6FA3-0CB2DDCB0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83" y="1232072"/>
            <a:ext cx="218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6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C91C7-BE67-2201-5816-6604D82B6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"/>
            <a:ext cx="10515600" cy="1325563"/>
          </a:xfrm>
        </p:spPr>
        <p:txBody>
          <a:bodyPr/>
          <a:lstStyle/>
          <a:p>
            <a:r>
              <a:rPr lang="en-US" altLang="zh-CN" dirty="0"/>
              <a:t>Sparse identification of nonlinear dynamical(SINDY)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3133FC-AB8A-178F-F5B4-57735FF0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540347-AF66-DE08-3FE7-C189C4EA3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3" y="1782106"/>
            <a:ext cx="4775200" cy="533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2FD74A-C06D-5620-6FA3-0CB2DDCB0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83" y="1232072"/>
            <a:ext cx="2184400" cy="457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FADB8A-9071-653C-75FF-8D90DD6D9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626" y="2552322"/>
            <a:ext cx="4979068" cy="36773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D68AA2F-6316-A893-6300-8BD09CD154B4}"/>
              </a:ext>
            </a:extLst>
          </p:cNvPr>
          <p:cNvSpPr txBox="1"/>
          <p:nvPr/>
        </p:nvSpPr>
        <p:spPr>
          <a:xfrm>
            <a:off x="5252786" y="6229673"/>
            <a:ext cx="268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Wrong library?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FF1CD2-39A3-5506-CAC9-6AB5BAA7E7F5}"/>
              </a:ext>
            </a:extLst>
          </p:cNvPr>
          <p:cNvSpPr txBox="1"/>
          <p:nvPr/>
        </p:nvSpPr>
        <p:spPr>
          <a:xfrm>
            <a:off x="5485066" y="2064582"/>
            <a:ext cx="263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Polynomial library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8157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C91C7-BE67-2201-5816-6604D82B6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5"/>
            <a:ext cx="10515600" cy="1325563"/>
          </a:xfrm>
        </p:spPr>
        <p:txBody>
          <a:bodyPr/>
          <a:lstStyle/>
          <a:p>
            <a:r>
              <a:rPr lang="en-US" altLang="zh-CN" dirty="0"/>
              <a:t>Sparse identification of nonlinear dynamical(SINDY)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3133FC-AB8A-178F-F5B4-57735FF0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540347-AF66-DE08-3FE7-C189C4EA3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3" y="1782106"/>
            <a:ext cx="4775200" cy="533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2FD74A-C06D-5620-6FA3-0CB2DDCB0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83" y="1232072"/>
            <a:ext cx="2184400" cy="457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FADB8A-9071-653C-75FF-8D90DD6D9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626" y="2552322"/>
            <a:ext cx="4979068" cy="367735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2FF1CD2-39A3-5506-CAC9-6AB5BAA7E7F5}"/>
              </a:ext>
            </a:extLst>
          </p:cNvPr>
          <p:cNvSpPr txBox="1"/>
          <p:nvPr/>
        </p:nvSpPr>
        <p:spPr>
          <a:xfrm>
            <a:off x="5485066" y="2064582"/>
            <a:ext cx="263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Polynomial library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6090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Remark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D8CEA15-D230-D014-5EBA-8536865A2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Singular Value Decomposition(SVD) on </a:t>
            </a:r>
            <a:r>
              <a:rPr lang="en-US" altLang="zh-CN" dirty="0" err="1"/>
              <a:t>PyElastica</a:t>
            </a:r>
            <a:endParaRPr lang="en-US" altLang="zh-CN" dirty="0"/>
          </a:p>
          <a:p>
            <a:r>
              <a:rPr lang="en-US" altLang="zh-CN" dirty="0"/>
              <a:t>Model reduction: Sparse identification of nonlinear dynamical(SINDY)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81614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Outlook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D8CEA15-D230-D014-5EBA-8536865A2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Model reduction: Sparse identification of nonlinear dynamical(SINDY)</a:t>
            </a:r>
          </a:p>
          <a:p>
            <a:r>
              <a:rPr lang="en-US" altLang="zh-CN" dirty="0" err="1"/>
              <a:t>PyElastica</a:t>
            </a:r>
            <a:r>
              <a:rPr lang="en-US" altLang="zh-CN" dirty="0"/>
              <a:t> Simulation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2408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System and Linear Control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C71E140-E86B-C32A-97ED-6662E5AC5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458119"/>
            <a:ext cx="4762500" cy="2565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8BD87A-E432-593A-790F-B64562ADF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08" y="2230438"/>
            <a:ext cx="3568700" cy="495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3031ECF-98BB-5875-8A5A-36BC47D35D71}"/>
              </a:ext>
            </a:extLst>
          </p:cNvPr>
          <p:cNvSpPr txBox="1"/>
          <p:nvPr/>
        </p:nvSpPr>
        <p:spPr>
          <a:xfrm>
            <a:off x="1171408" y="1690688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+mj-ea"/>
                <a:ea typeface="+mj-ea"/>
              </a:rPr>
              <a:t>Controllability: reach any state I want</a:t>
            </a:r>
            <a:endParaRPr kumimoji="1" lang="zh-CN" altLang="en-US" b="1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1783EA-6E28-5FBA-8CFA-4907081AA61A}"/>
                  </a:ext>
                </a:extLst>
              </p:cNvPr>
              <p:cNvSpPr txBox="1"/>
              <p:nvPr/>
            </p:nvSpPr>
            <p:spPr>
              <a:xfrm>
                <a:off x="1311442" y="2834888"/>
                <a:ext cx="13389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CN" b="0" dirty="0"/>
                  <a:t>Rank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1783EA-6E28-5FBA-8CFA-4907081AA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442" y="2834888"/>
                <a:ext cx="1338956" cy="276999"/>
              </a:xfrm>
              <a:prstGeom prst="rect">
                <a:avLst/>
              </a:prstGeom>
              <a:blipFill>
                <a:blip r:embed="rId4"/>
                <a:stretch>
                  <a:fillRect l="-10377" t="-27273" r="-7547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07E186A3-0D61-148D-7C95-F73764E6E39A}"/>
              </a:ext>
            </a:extLst>
          </p:cNvPr>
          <p:cNvSpPr txBox="1"/>
          <p:nvPr/>
        </p:nvSpPr>
        <p:spPr>
          <a:xfrm>
            <a:off x="4102101" y="6171684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046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System and Linear Control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C71E140-E86B-C32A-97ED-6662E5AC5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458119"/>
            <a:ext cx="4762500" cy="2565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8BD87A-E432-593A-790F-B64562ADF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08" y="2230438"/>
            <a:ext cx="3568700" cy="495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3031ECF-98BB-5875-8A5A-36BC47D35D71}"/>
              </a:ext>
            </a:extLst>
          </p:cNvPr>
          <p:cNvSpPr txBox="1"/>
          <p:nvPr/>
        </p:nvSpPr>
        <p:spPr>
          <a:xfrm>
            <a:off x="1171408" y="1690688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+mj-ea"/>
                <a:ea typeface="+mj-ea"/>
              </a:rPr>
              <a:t>Controllability: reach any state I want</a:t>
            </a:r>
            <a:endParaRPr kumimoji="1" lang="zh-CN" altLang="en-US" b="1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1783EA-6E28-5FBA-8CFA-4907081AA61A}"/>
                  </a:ext>
                </a:extLst>
              </p:cNvPr>
              <p:cNvSpPr txBox="1"/>
              <p:nvPr/>
            </p:nvSpPr>
            <p:spPr>
              <a:xfrm>
                <a:off x="1311442" y="2834888"/>
                <a:ext cx="13389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CN" b="0" dirty="0"/>
                  <a:t>Rank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1783EA-6E28-5FBA-8CFA-4907081AA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442" y="2834888"/>
                <a:ext cx="1338956" cy="276999"/>
              </a:xfrm>
              <a:prstGeom prst="rect">
                <a:avLst/>
              </a:prstGeom>
              <a:blipFill>
                <a:blip r:embed="rId4"/>
                <a:stretch>
                  <a:fillRect l="-10377" t="-27273" r="-7547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AAF4D05E-70B0-351E-8969-4DD7D42D0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339" y="4009137"/>
            <a:ext cx="2558163" cy="2848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0AA54C8-D661-29C2-2A17-A6B59E4ECCD3}"/>
                  </a:ext>
                </a:extLst>
              </p:cNvPr>
              <p:cNvSpPr txBox="1"/>
              <p:nvPr/>
            </p:nvSpPr>
            <p:spPr>
              <a:xfrm>
                <a:off x="8622863" y="4854557"/>
                <a:ext cx="1120588" cy="1326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0AA54C8-D661-29C2-2A17-A6B59E4EC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863" y="4854557"/>
                <a:ext cx="1120588" cy="13265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8FE55E5-69DB-2C4B-CDC2-B2701519C448}"/>
              </a:ext>
            </a:extLst>
          </p:cNvPr>
          <p:cNvSpPr txBox="1"/>
          <p:nvPr/>
        </p:nvSpPr>
        <p:spPr>
          <a:xfrm>
            <a:off x="3552658" y="6362874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1948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System and Linear Control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C71E140-E86B-C32A-97ED-6662E5AC5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458119"/>
            <a:ext cx="4762500" cy="2565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8BD87A-E432-593A-790F-B64562ADF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08" y="2230438"/>
            <a:ext cx="3568700" cy="495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3031ECF-98BB-5875-8A5A-36BC47D35D71}"/>
              </a:ext>
            </a:extLst>
          </p:cNvPr>
          <p:cNvSpPr txBox="1"/>
          <p:nvPr/>
        </p:nvSpPr>
        <p:spPr>
          <a:xfrm>
            <a:off x="1171408" y="1690688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+mj-ea"/>
                <a:ea typeface="+mj-ea"/>
              </a:rPr>
              <a:t>Controllability: reach any state I want</a:t>
            </a:r>
            <a:endParaRPr kumimoji="1" lang="zh-CN" altLang="en-US" b="1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1783EA-6E28-5FBA-8CFA-4907081AA61A}"/>
                  </a:ext>
                </a:extLst>
              </p:cNvPr>
              <p:cNvSpPr txBox="1"/>
              <p:nvPr/>
            </p:nvSpPr>
            <p:spPr>
              <a:xfrm>
                <a:off x="1311442" y="2834888"/>
                <a:ext cx="13389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CN" b="0" dirty="0"/>
                  <a:t>Rank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1783EA-6E28-5FBA-8CFA-4907081AA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442" y="2834888"/>
                <a:ext cx="1338956" cy="276999"/>
              </a:xfrm>
              <a:prstGeom prst="rect">
                <a:avLst/>
              </a:prstGeom>
              <a:blipFill>
                <a:blip r:embed="rId4"/>
                <a:stretch>
                  <a:fillRect l="-10377" t="-27273" r="-7547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AAF4D05E-70B0-351E-8969-4DD7D42D0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339" y="4009137"/>
            <a:ext cx="2558163" cy="2848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0AA54C8-D661-29C2-2A17-A6B59E4ECCD3}"/>
                  </a:ext>
                </a:extLst>
              </p:cNvPr>
              <p:cNvSpPr txBox="1"/>
              <p:nvPr/>
            </p:nvSpPr>
            <p:spPr>
              <a:xfrm>
                <a:off x="8622863" y="4854557"/>
                <a:ext cx="1120588" cy="1326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0AA54C8-D661-29C2-2A17-A6B59E4EC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863" y="4854557"/>
                <a:ext cx="1120588" cy="13265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C97476F3-32D5-DA64-407D-DB1D10A76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8472" y="1731209"/>
            <a:ext cx="1841111" cy="8488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CCACFA5-A180-F6AB-38F7-B4931A2C9364}"/>
              </a:ext>
            </a:extLst>
          </p:cNvPr>
          <p:cNvSpPr txBox="1"/>
          <p:nvPr/>
        </p:nvSpPr>
        <p:spPr>
          <a:xfrm>
            <a:off x="3552658" y="6413350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0899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System and Linear Control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C71E140-E86B-C32A-97ED-6662E5AC5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458119"/>
            <a:ext cx="4762500" cy="2565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8BD87A-E432-593A-790F-B64562ADF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08" y="2230438"/>
            <a:ext cx="3568700" cy="495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3031ECF-98BB-5875-8A5A-36BC47D35D71}"/>
              </a:ext>
            </a:extLst>
          </p:cNvPr>
          <p:cNvSpPr txBox="1"/>
          <p:nvPr/>
        </p:nvSpPr>
        <p:spPr>
          <a:xfrm>
            <a:off x="1171408" y="1690688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+mj-ea"/>
                <a:ea typeface="+mj-ea"/>
              </a:rPr>
              <a:t>Controllability: reach any state I want</a:t>
            </a:r>
            <a:endParaRPr kumimoji="1" lang="zh-CN" altLang="en-US" b="1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1783EA-6E28-5FBA-8CFA-4907081AA61A}"/>
                  </a:ext>
                </a:extLst>
              </p:cNvPr>
              <p:cNvSpPr txBox="1"/>
              <p:nvPr/>
            </p:nvSpPr>
            <p:spPr>
              <a:xfrm>
                <a:off x="1311442" y="2834888"/>
                <a:ext cx="13389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CN" b="0" dirty="0"/>
                  <a:t>Rank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1783EA-6E28-5FBA-8CFA-4907081AA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442" y="2834888"/>
                <a:ext cx="1338956" cy="276999"/>
              </a:xfrm>
              <a:prstGeom prst="rect">
                <a:avLst/>
              </a:prstGeom>
              <a:blipFill>
                <a:blip r:embed="rId4"/>
                <a:stretch>
                  <a:fillRect l="-10377" t="-27273" r="-7547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AAF4D05E-70B0-351E-8969-4DD7D42D0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339" y="4009137"/>
            <a:ext cx="2558163" cy="2848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0AA54C8-D661-29C2-2A17-A6B59E4ECCD3}"/>
                  </a:ext>
                </a:extLst>
              </p:cNvPr>
              <p:cNvSpPr txBox="1"/>
              <p:nvPr/>
            </p:nvSpPr>
            <p:spPr>
              <a:xfrm>
                <a:off x="8622863" y="4854557"/>
                <a:ext cx="1120588" cy="1326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0AA54C8-D661-29C2-2A17-A6B59E4EC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863" y="4854557"/>
                <a:ext cx="1120588" cy="13265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DE4DA84F-A276-189D-703A-8E6D35CAE3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582" y="3959207"/>
            <a:ext cx="1612900" cy="17907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46B234B-C63B-6C1C-7CBB-EF85CE90C284}"/>
              </a:ext>
            </a:extLst>
          </p:cNvPr>
          <p:cNvSpPr txBox="1"/>
          <p:nvPr/>
        </p:nvSpPr>
        <p:spPr>
          <a:xfrm>
            <a:off x="1171407" y="3469521"/>
            <a:ext cx="540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+mj-ea"/>
                <a:ea typeface="+mj-ea"/>
              </a:rPr>
              <a:t>Observability: estimate any state I want</a:t>
            </a:r>
            <a:endParaRPr kumimoji="1" lang="zh-CN" altLang="en-US" b="1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957AC5F-B50C-3B47-C3CF-E988E3C510D7}"/>
                  </a:ext>
                </a:extLst>
              </p:cNvPr>
              <p:cNvSpPr txBox="1"/>
              <p:nvPr/>
            </p:nvSpPr>
            <p:spPr>
              <a:xfrm>
                <a:off x="1311442" y="5968872"/>
                <a:ext cx="13517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CN" b="0" dirty="0"/>
                  <a:t>Rank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957AC5F-B50C-3B47-C3CF-E988E3C51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442" y="5968872"/>
                <a:ext cx="1351780" cy="276999"/>
              </a:xfrm>
              <a:prstGeom prst="rect">
                <a:avLst/>
              </a:prstGeom>
              <a:blipFill>
                <a:blip r:embed="rId8"/>
                <a:stretch>
                  <a:fillRect l="-10280" t="-20833" r="-7477" b="-4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C97476F3-32D5-DA64-407D-DB1D10A764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8472" y="1731209"/>
            <a:ext cx="1841111" cy="8488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2B993F-1BCC-2CDA-7090-009B7910FDA4}"/>
              </a:ext>
            </a:extLst>
          </p:cNvPr>
          <p:cNvSpPr txBox="1"/>
          <p:nvPr/>
        </p:nvSpPr>
        <p:spPr>
          <a:xfrm>
            <a:off x="3552658" y="6377256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6328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Quadratic Regulator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294B442-BBB6-C2F0-75F8-64357CB08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953" y="2177256"/>
            <a:ext cx="3987800" cy="584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F6C4339-8A0B-7E7A-F859-89247E40E51B}"/>
              </a:ext>
            </a:extLst>
          </p:cNvPr>
          <p:cNvSpPr txBox="1"/>
          <p:nvPr/>
        </p:nvSpPr>
        <p:spPr>
          <a:xfrm>
            <a:off x="997953" y="1564640"/>
            <a:ext cx="310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Cost function</a:t>
            </a:r>
            <a:endParaRPr kumimoji="1" lang="zh-CN" altLang="en-US" b="1" dirty="0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0550D6E1-6DAE-C34D-D822-8C586C9FC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1478756"/>
            <a:ext cx="4762500" cy="25654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3553B42-ED98-4E99-F886-FD135E13654D}"/>
              </a:ext>
            </a:extLst>
          </p:cNvPr>
          <p:cNvSpPr txBox="1"/>
          <p:nvPr/>
        </p:nvSpPr>
        <p:spPr>
          <a:xfrm>
            <a:off x="4102101" y="6171684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5064136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演示文稿5" id="{F1DC1553-CFB3-D64F-8845-8D41AEB59EF8}" vid="{0CA672E8-CA84-1943-A3D7-721E4B3DC4A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3D3D887-4EBB-4786-8316-C89D0BB970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BC4E2F-F3E1-4F05-9206-4E311F2B3D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613E4D1-157A-4FD3-BF11-7582A03ADF3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ShapesVTI</Template>
  <TotalTime>4252</TotalTime>
  <Words>1021</Words>
  <Application>Microsoft Macintosh PowerPoint</Application>
  <PresentationFormat>宽屏</PresentationFormat>
  <Paragraphs>238</Paragraphs>
  <Slides>45</Slides>
  <Notes>1</Notes>
  <HiddenSlides>0</HiddenSlides>
  <MMClips>6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0" baseType="lpstr">
      <vt:lpstr>Microsoft YaHei UI</vt:lpstr>
      <vt:lpstr>Arial</vt:lpstr>
      <vt:lpstr>Avenir Next LT Pro</vt:lpstr>
      <vt:lpstr>Cambria Math</vt:lpstr>
      <vt:lpstr>ShapesVTI</vt:lpstr>
      <vt:lpstr>Control Theory(3nd)</vt:lpstr>
      <vt:lpstr>Recap</vt:lpstr>
      <vt:lpstr>Quasi-Real-Time Simulator</vt:lpstr>
      <vt:lpstr>Tuning PID Controller</vt:lpstr>
      <vt:lpstr>Linear System and Linear Control</vt:lpstr>
      <vt:lpstr>Linear System and Linear Control</vt:lpstr>
      <vt:lpstr>Linear System and Linear Control</vt:lpstr>
      <vt:lpstr>Linear System and Linear Control</vt:lpstr>
      <vt:lpstr>Linear Quadratic Regulator</vt:lpstr>
      <vt:lpstr>Linear Quadratic Regulator</vt:lpstr>
      <vt:lpstr>Linear Quadratic Regulator</vt:lpstr>
      <vt:lpstr>Linear Quadratic Regulator</vt:lpstr>
      <vt:lpstr>Data-Driven Control</vt:lpstr>
      <vt:lpstr>Data-Driven Control</vt:lpstr>
      <vt:lpstr>Data-Driven Control</vt:lpstr>
      <vt:lpstr>Data-Driven Control</vt:lpstr>
      <vt:lpstr>Data-Driven Control</vt:lpstr>
      <vt:lpstr>Data-Driven Control</vt:lpstr>
      <vt:lpstr>Data-Driven Control</vt:lpstr>
      <vt:lpstr>Model Predictive Controller(MPC)</vt:lpstr>
      <vt:lpstr>Model Predictive Controller(MPC)</vt:lpstr>
      <vt:lpstr>Model Predictive Controller(MPC)</vt:lpstr>
      <vt:lpstr>Model Predictive Controller(MPC)</vt:lpstr>
      <vt:lpstr>Model Predictive Controller(MPC)</vt:lpstr>
      <vt:lpstr>Model Predictive Controller(MPC)</vt:lpstr>
      <vt:lpstr>Model Predictive Controller(MPC)</vt:lpstr>
      <vt:lpstr>Model Predictive Controller(MPC)</vt:lpstr>
      <vt:lpstr>Overview</vt:lpstr>
      <vt:lpstr>PyElastica Data</vt:lpstr>
      <vt:lpstr>PyElastica Data</vt:lpstr>
      <vt:lpstr>PyElastica Data</vt:lpstr>
      <vt:lpstr>Singular Value Decomposition(SVD) on PyElastica</vt:lpstr>
      <vt:lpstr>Singular Value Decomposition(SVD) on PyElastica</vt:lpstr>
      <vt:lpstr>Singular Value Decomposition(SVD) on PyElastica</vt:lpstr>
      <vt:lpstr>Singular Value Decomposition(SVD) on PyElastica</vt:lpstr>
      <vt:lpstr>Singular Value Decomposition(SVD) on PyElastica</vt:lpstr>
      <vt:lpstr>Singular Value Decomposition(SVD) on PyElastica</vt:lpstr>
      <vt:lpstr>Singular Value Decomposition(SVD) on PyElastica</vt:lpstr>
      <vt:lpstr>Sparse identification of nonlinear dynamical(SINDY)</vt:lpstr>
      <vt:lpstr>Sparse identification of nonlinear dynamical(SINDY)</vt:lpstr>
      <vt:lpstr>Sparse identification of nonlinear dynamical(SINDY)</vt:lpstr>
      <vt:lpstr>Sparse identification of nonlinear dynamical(SINDY)</vt:lpstr>
      <vt:lpstr>Sparse identification of nonlinear dynamical(SINDY)</vt:lpstr>
      <vt:lpstr>Remark</vt:lpstr>
      <vt:lpstr>Outlook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“The String Theory”</dc:title>
  <dc:creator>Yang Wang</dc:creator>
  <cp:lastModifiedBy>Yang Wang</cp:lastModifiedBy>
  <cp:revision>37</cp:revision>
  <dcterms:created xsi:type="dcterms:W3CDTF">2023-10-11T01:50:56Z</dcterms:created>
  <dcterms:modified xsi:type="dcterms:W3CDTF">2023-12-01T02:45:05Z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